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8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33" r:id="rId16"/>
    <p:sldId id="267" r:id="rId17"/>
    <p:sldId id="269" r:id="rId18"/>
    <p:sldId id="270" r:id="rId19"/>
    <p:sldId id="271" r:id="rId20"/>
    <p:sldId id="272" r:id="rId21"/>
    <p:sldId id="273" r:id="rId22"/>
    <p:sldId id="331" r:id="rId23"/>
    <p:sldId id="275" r:id="rId24"/>
    <p:sldId id="276" r:id="rId25"/>
    <p:sldId id="277" r:id="rId26"/>
    <p:sldId id="352" r:id="rId27"/>
    <p:sldId id="279" r:id="rId28"/>
    <p:sldId id="280" r:id="rId29"/>
    <p:sldId id="353" r:id="rId30"/>
    <p:sldId id="282" r:id="rId31"/>
    <p:sldId id="354" r:id="rId32"/>
    <p:sldId id="284" r:id="rId33"/>
    <p:sldId id="355" r:id="rId34"/>
    <p:sldId id="356" r:id="rId35"/>
    <p:sldId id="334" r:id="rId36"/>
    <p:sldId id="351" r:id="rId37"/>
    <p:sldId id="336" r:id="rId38"/>
    <p:sldId id="337" r:id="rId39"/>
    <p:sldId id="338" r:id="rId40"/>
    <p:sldId id="357" r:id="rId41"/>
    <p:sldId id="358" r:id="rId42"/>
    <p:sldId id="342" r:id="rId43"/>
    <p:sldId id="341" r:id="rId44"/>
    <p:sldId id="359" r:id="rId45"/>
    <p:sldId id="34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50" r:id="rId55"/>
    <p:sldId id="303" r:id="rId56"/>
    <p:sldId id="304" r:id="rId57"/>
    <p:sldId id="305" r:id="rId58"/>
    <p:sldId id="306" r:id="rId59"/>
    <p:sldId id="307" r:id="rId60"/>
    <p:sldId id="308" r:id="rId61"/>
    <p:sldId id="345" r:id="rId62"/>
    <p:sldId id="309" r:id="rId63"/>
    <p:sldId id="310" r:id="rId64"/>
    <p:sldId id="311" r:id="rId65"/>
    <p:sldId id="346" r:id="rId66"/>
    <p:sldId id="312" r:id="rId67"/>
    <p:sldId id="313" r:id="rId68"/>
    <p:sldId id="314" r:id="rId69"/>
    <p:sldId id="315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47" r:id="rId78"/>
    <p:sldId id="349" r:id="rId79"/>
    <p:sldId id="324" r:id="rId80"/>
    <p:sldId id="325" r:id="rId81"/>
    <p:sldId id="326" r:id="rId82"/>
    <p:sldId id="327" r:id="rId83"/>
    <p:sldId id="360" r:id="rId84"/>
    <p:sldId id="348" r:id="rId85"/>
    <p:sldId id="332" r:id="rId86"/>
    <p:sldId id="329" r:id="rId87"/>
    <p:sldId id="330" r:id="rId8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D17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19" autoAdjust="0"/>
  </p:normalViewPr>
  <p:slideViewPr>
    <p:cSldViewPr snapToGrid="0">
      <p:cViewPr varScale="1">
        <p:scale>
          <a:sx n="83" d="100"/>
          <a:sy n="83" d="100"/>
        </p:scale>
        <p:origin x="16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 МО город Ирбит</c:v>
                </c:pt>
                <c:pt idx="1">
                  <c:v>Тавдинский ГО</c:v>
                </c:pt>
                <c:pt idx="2">
                  <c:v>Качканарский ГО</c:v>
                </c:pt>
                <c:pt idx="3">
                  <c:v>ГО МО город Алапаевск</c:v>
                </c:pt>
                <c:pt idx="4">
                  <c:v>ГО Красноуфимск        (38,0 тыс.чел.)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2204.9</c:v>
                </c:pt>
                <c:pt idx="1">
                  <c:v>1534</c:v>
                </c:pt>
                <c:pt idx="2">
                  <c:v>1986.8</c:v>
                </c:pt>
                <c:pt idx="3">
                  <c:v>1455.6</c:v>
                </c:pt>
                <c:pt idx="4">
                  <c:v>1816.3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 МО город Ирбит</c:v>
                </c:pt>
                <c:pt idx="1">
                  <c:v>Тавдинский ГО</c:v>
                </c:pt>
                <c:pt idx="2">
                  <c:v>Качканарский ГО</c:v>
                </c:pt>
                <c:pt idx="3">
                  <c:v>ГО МО город Алапаевск</c:v>
                </c:pt>
                <c:pt idx="4">
                  <c:v>ГО Красноуфимск        (38,0 тыс.чел.)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2162.5</c:v>
                </c:pt>
                <c:pt idx="1">
                  <c:v>1534.7</c:v>
                </c:pt>
                <c:pt idx="2">
                  <c:v>2166.9</c:v>
                </c:pt>
                <c:pt idx="3">
                  <c:v>1485.5</c:v>
                </c:pt>
                <c:pt idx="4">
                  <c:v>1804.7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709568"/>
        <c:axId val="171710128"/>
      </c:barChart>
      <c:catAx>
        <c:axId val="17170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710128"/>
        <c:crosses val="autoZero"/>
        <c:auto val="1"/>
        <c:lblAlgn val="ctr"/>
        <c:lblOffset val="100"/>
        <c:noMultiLvlLbl val="0"/>
      </c:catAx>
      <c:valAx>
        <c:axId val="171710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70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fld id="{65B26C6B-0DBF-4655-BE8E-B7D6A4F7E350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:</a:t>
                    </a:r>
                    <a:r>
                      <a:rPr lang="ru-RU" baseline="0" smtClean="0"/>
                      <a:t> </a:t>
                    </a:r>
                    <a:fld id="{472DA0A2-A2E6-4B3F-AD36-7A2715F3D36F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6028622540250446E-2"/>
                  <c:y val="2.7950310559006212E-2"/>
                </c:manualLayout>
              </c:layout>
              <c:tx>
                <c:rich>
                  <a:bodyPr/>
                  <a:lstStyle/>
                  <a:p>
                    <a:fld id="{57EFB3F5-C4A0-4D5B-9EFA-F13A86CBB47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: </a:t>
                    </a:r>
                    <a:fld id="{464914E8-883E-4E53-AA24-523B7F38600D}" type="VALUE">
                      <a:rPr lang="ru-RU" baseline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37D7F08-60F3-4BD4-A21C-A1EDFE2FFD03}" type="CATEGORYNAME">
                      <a:rPr lang="ru-RU" smtClean="0"/>
                      <a:pPr/>
                      <a:t>[ИМЯ КАТЕГОРИИ]</a:t>
                    </a:fld>
                    <a:r>
                      <a:rPr lang="ru-RU" smtClean="0"/>
                      <a:t>:</a:t>
                    </a:r>
                    <a:r>
                      <a:rPr lang="ru-RU" baseline="0" smtClean="0"/>
                      <a:t>           </a:t>
                    </a:r>
                    <a:fld id="{60700A41-1358-4A05-B223-5B7DF86A8A66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30D89CC-BB50-4A95-BEC0-168D446B4102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smtClean="0"/>
                      <a:t>: </a:t>
                    </a:r>
                    <a:fld id="{235641FE-1772-4985-83FE-AE5C150660EC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Культура</c:v>
                </c:pt>
                <c:pt idx="1">
                  <c:v>Социальная политика</c:v>
                </c:pt>
                <c:pt idx="2">
                  <c:v>Образование</c:v>
                </c:pt>
                <c:pt idx="3">
                  <c:v>Спорт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111127.7</c:v>
                </c:pt>
                <c:pt idx="1">
                  <c:v>118397</c:v>
                </c:pt>
                <c:pt idx="2">
                  <c:v>1035599.1</c:v>
                </c:pt>
                <c:pt idx="3">
                  <c:v>60403.4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39068277991687"/>
          <c:y val="1.8725658013975872E-2"/>
          <c:w val="0.56991125720292191"/>
          <c:h val="0.95314134965865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606340928102405E-4"/>
                  <c:y val="-1.9634304737866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2"/>
                <c:pt idx="0">
                  <c:v>Образование</c:v>
                </c:pt>
                <c:pt idx="1">
                  <c:v>Жилищно-коммунальное хозяйство</c:v>
                </c:pt>
                <c:pt idx="2">
                  <c:v>Национальная экономика</c:v>
                </c:pt>
                <c:pt idx="3">
                  <c:v>Социальная политика</c:v>
                </c:pt>
                <c:pt idx="4">
                  <c:v>Культура, кинематография</c:v>
                </c:pt>
                <c:pt idx="5">
                  <c:v>Общегосударственные вопросы</c:v>
                </c:pt>
                <c:pt idx="6">
                  <c:v>Физическая культура и спорт</c:v>
                </c:pt>
                <c:pt idx="7">
                  <c:v>Национальная безопасность и правоохранительная деятельность</c:v>
                </c:pt>
                <c:pt idx="8">
                  <c:v>Охрана окружающей среды</c:v>
                </c:pt>
                <c:pt idx="9">
                  <c:v>Здравоохранение</c:v>
                </c:pt>
                <c:pt idx="10">
                  <c:v>Средства массовой информации</c:v>
                </c:pt>
                <c:pt idx="11">
                  <c:v>Обслуживание муниципального долга</c:v>
                </c:pt>
              </c:strCache>
            </c:strRef>
          </c:cat>
          <c:val>
            <c:numRef>
              <c:f>Лист1!$B$2:$B$15</c:f>
              <c:numCache>
                <c:formatCode>#,##0.0</c:formatCode>
                <c:ptCount val="14"/>
                <c:pt idx="0">
                  <c:v>1035599.1</c:v>
                </c:pt>
                <c:pt idx="1">
                  <c:v>201495.9</c:v>
                </c:pt>
                <c:pt idx="2">
                  <c:v>153613.4</c:v>
                </c:pt>
                <c:pt idx="3">
                  <c:v>118397</c:v>
                </c:pt>
                <c:pt idx="4">
                  <c:v>111127.7</c:v>
                </c:pt>
                <c:pt idx="5">
                  <c:v>109175</c:v>
                </c:pt>
                <c:pt idx="6" formatCode="General">
                  <c:v>60403.4</c:v>
                </c:pt>
                <c:pt idx="7" formatCode="General">
                  <c:v>10285.1</c:v>
                </c:pt>
                <c:pt idx="8" formatCode="General">
                  <c:v>2195.1</c:v>
                </c:pt>
                <c:pt idx="9" formatCode="General">
                  <c:v>1164.2</c:v>
                </c:pt>
                <c:pt idx="10" formatCode="General">
                  <c:v>1154.9000000000001</c:v>
                </c:pt>
                <c:pt idx="11" formatCode="General">
                  <c:v>124.4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3123600"/>
        <c:axId val="173124720"/>
      </c:barChart>
      <c:catAx>
        <c:axId val="17312360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24720"/>
        <c:crosses val="autoZero"/>
        <c:auto val="1"/>
        <c:lblAlgn val="ctr"/>
        <c:lblOffset val="100"/>
        <c:noMultiLvlLbl val="0"/>
      </c:catAx>
      <c:valAx>
        <c:axId val="17312472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one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23600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840541.4</c:v>
                </c:pt>
                <c:pt idx="1">
                  <c:v>870788.4</c:v>
                </c:pt>
                <c:pt idx="2">
                  <c:v>847876.1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5628320"/>
        <c:axId val="265628880"/>
      </c:barChart>
      <c:catAx>
        <c:axId val="26562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5628880"/>
        <c:crosses val="autoZero"/>
        <c:auto val="1"/>
        <c:lblAlgn val="ctr"/>
        <c:lblOffset val="100"/>
        <c:noMultiLvlLbl val="0"/>
      </c:catAx>
      <c:valAx>
        <c:axId val="265628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562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126621.1</c:v>
                </c:pt>
                <c:pt idx="1">
                  <c:v>135992.29999999999</c:v>
                </c:pt>
                <c:pt idx="2">
                  <c:v>135908.70000000001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5635040"/>
        <c:axId val="265793840"/>
      </c:barChart>
      <c:catAx>
        <c:axId val="2656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5793840"/>
        <c:crosses val="autoZero"/>
        <c:auto val="1"/>
        <c:lblAlgn val="ctr"/>
        <c:lblOffset val="100"/>
        <c:noMultiLvlLbl val="0"/>
      </c:catAx>
      <c:valAx>
        <c:axId val="2657938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563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12963.7</c:v>
                </c:pt>
                <c:pt idx="1">
                  <c:v>14695</c:v>
                </c:pt>
                <c:pt idx="2">
                  <c:v>14695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5800000"/>
        <c:axId val="265800560"/>
      </c:barChart>
      <c:catAx>
        <c:axId val="26580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5800560"/>
        <c:crosses val="autoZero"/>
        <c:auto val="1"/>
        <c:lblAlgn val="ctr"/>
        <c:lblOffset val="100"/>
        <c:noMultiLvlLbl val="0"/>
      </c:catAx>
      <c:valAx>
        <c:axId val="26580056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580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49180.9</c:v>
                </c:pt>
                <c:pt idx="1">
                  <c:v>60814.400000000001</c:v>
                </c:pt>
                <c:pt idx="2">
                  <c:v>60061.5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6671072"/>
        <c:axId val="266671632"/>
      </c:barChart>
      <c:catAx>
        <c:axId val="26667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6671632"/>
        <c:crosses val="autoZero"/>
        <c:auto val="1"/>
        <c:lblAlgn val="ctr"/>
        <c:lblOffset val="100"/>
        <c:noMultiLvlLbl val="0"/>
      </c:catAx>
      <c:valAx>
        <c:axId val="2666716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667107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76004.7</c:v>
                </c:pt>
                <c:pt idx="1">
                  <c:v>79343.8</c:v>
                </c:pt>
                <c:pt idx="2">
                  <c:v>77830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6675552"/>
        <c:axId val="266676112"/>
      </c:barChart>
      <c:catAx>
        <c:axId val="26667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6676112"/>
        <c:crosses val="autoZero"/>
        <c:auto val="1"/>
        <c:lblAlgn val="ctr"/>
        <c:lblOffset val="100"/>
        <c:noMultiLvlLbl val="0"/>
      </c:catAx>
      <c:valAx>
        <c:axId val="26667611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667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11513.8</c:v>
                </c:pt>
                <c:pt idx="1">
                  <c:v>12458.9</c:v>
                </c:pt>
                <c:pt idx="2">
                  <c:v>12454.5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7107792"/>
        <c:axId val="267108352"/>
      </c:barChart>
      <c:catAx>
        <c:axId val="26710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7108352"/>
        <c:crosses val="autoZero"/>
        <c:auto val="1"/>
        <c:lblAlgn val="ctr"/>
        <c:lblOffset val="100"/>
        <c:noMultiLvlLbl val="0"/>
      </c:catAx>
      <c:valAx>
        <c:axId val="26710835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710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130234.6</c:v>
                </c:pt>
                <c:pt idx="1">
                  <c:v>131741.70000000001</c:v>
                </c:pt>
                <c:pt idx="2">
                  <c:v>124356.1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7111712"/>
        <c:axId val="267112272"/>
      </c:barChart>
      <c:catAx>
        <c:axId val="2671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7112272"/>
        <c:crosses val="autoZero"/>
        <c:auto val="1"/>
        <c:lblAlgn val="ctr"/>
        <c:lblOffset val="100"/>
        <c:noMultiLvlLbl val="0"/>
      </c:catAx>
      <c:valAx>
        <c:axId val="26711227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711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350746.4</c:v>
                </c:pt>
                <c:pt idx="1">
                  <c:v>486660.9</c:v>
                </c:pt>
                <c:pt idx="2">
                  <c:v>468018.4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7114512"/>
        <c:axId val="175680480"/>
      </c:barChart>
      <c:catAx>
        <c:axId val="26711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680480"/>
        <c:crosses val="autoZero"/>
        <c:auto val="1"/>
        <c:lblAlgn val="ctr"/>
        <c:lblOffset val="100"/>
        <c:noMultiLvlLbl val="0"/>
      </c:catAx>
      <c:valAx>
        <c:axId val="1756804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71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0976950935901347E-2"/>
                  <c:y val="3.5494989954134054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284926945115518E-2"/>
                  <c:y val="0.1173278198195730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821521304683122E-2"/>
                  <c:y val="4.8281369620608985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4270172607165872E-2"/>
                  <c:y val="0.1045414401530982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1998994381501756E-2"/>
                  <c:y val="0.1659160625521775"/>
                </c:manualLayout>
              </c:layout>
              <c:tx>
                <c:rich>
                  <a:bodyPr/>
                  <a:lstStyle/>
                  <a:p>
                    <a:fld id="{02AA50CA-E8C4-403E-A917-E7ACA92CD392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r>
                      <a:rPr lang="ru-RU" baseline="0" dirty="0" smtClean="0"/>
                      <a:t>    </a:t>
                    </a:r>
                    <a:fld id="{8D2C8FCC-213A-4EB7-9030-2F5E1DB2E897}" type="VALUE">
                      <a:rPr lang="ru-RU" baseline="0" smtClean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128754020557088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 (факт)</c:v>
                </c:pt>
                <c:pt idx="1">
                  <c:v>2016 (факт)</c:v>
                </c:pt>
                <c:pt idx="2">
                  <c:v>2017 (факт)</c:v>
                </c:pt>
                <c:pt idx="3">
                  <c:v>2018 (факт)</c:v>
                </c:pt>
                <c:pt idx="4">
                  <c:v>2019 (факт)</c:v>
                </c:pt>
                <c:pt idx="5">
                  <c:v>2020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1084101.8999999999</c:v>
                </c:pt>
                <c:pt idx="1">
                  <c:v>1343482</c:v>
                </c:pt>
                <c:pt idx="2">
                  <c:v>1183084</c:v>
                </c:pt>
                <c:pt idx="3">
                  <c:v>1461535.6</c:v>
                </c:pt>
                <c:pt idx="4">
                  <c:v>1633545.6</c:v>
                </c:pt>
                <c:pt idx="5" formatCode="#,##0.00">
                  <c:v>1804735.2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B0F0"/>
              </a:solidFill>
              <a:ln w="12700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2958026348227005E-2"/>
                  <c:y val="-0.39095634468213469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057752661066837E-2"/>
                  <c:y val="-0.1122132679529831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3099272994519517"/>
                  <c:y val="-0.13011419948604794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5164880307466472"/>
                  <c:y val="-0.1122132679529831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5032967232125709E-2"/>
                  <c:y val="-3.5494989954134179E-2"/>
                </c:manualLayout>
              </c:layout>
              <c:tx>
                <c:rich>
                  <a:bodyPr/>
                  <a:lstStyle/>
                  <a:p>
                    <a:fld id="{C06F3D29-3179-4235-8178-7976FD7CBB2C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r>
                      <a:rPr lang="ru-RU" baseline="0" dirty="0" smtClean="0"/>
                      <a:t>       </a:t>
                    </a:r>
                    <a:fld id="{FEA997F4-B06D-43F6-A211-98CF6F849302}" type="VALUE">
                      <a:rPr lang="ru-RU" baseline="0" smtClean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52433873264652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 (факт)</c:v>
                </c:pt>
                <c:pt idx="1">
                  <c:v>2016 (факт)</c:v>
                </c:pt>
                <c:pt idx="2">
                  <c:v>2017 (факт)</c:v>
                </c:pt>
                <c:pt idx="3">
                  <c:v>2018 (факт)</c:v>
                </c:pt>
                <c:pt idx="4">
                  <c:v>2019 (факт)</c:v>
                </c:pt>
                <c:pt idx="5">
                  <c:v>2020 (факт)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1055162.8</c:v>
                </c:pt>
                <c:pt idx="1">
                  <c:v>1341980.5</c:v>
                </c:pt>
                <c:pt idx="2">
                  <c:v>1203966.2</c:v>
                </c:pt>
                <c:pt idx="3">
                  <c:v>1447357.3</c:v>
                </c:pt>
                <c:pt idx="4">
                  <c:v>1604469.7</c:v>
                </c:pt>
                <c:pt idx="5" formatCode="#,##0.00">
                  <c:v>1816309.8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714608"/>
        <c:axId val="171715168"/>
      </c:lineChart>
      <c:catAx>
        <c:axId val="171714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715168"/>
        <c:crosses val="autoZero"/>
        <c:auto val="1"/>
        <c:lblAlgn val="ctr"/>
        <c:lblOffset val="100"/>
        <c:noMultiLvlLbl val="0"/>
      </c:catAx>
      <c:valAx>
        <c:axId val="171715168"/>
        <c:scaling>
          <c:orientation val="minMax"/>
          <c:min val="1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1714608"/>
        <c:crosses val="autoZero"/>
        <c:crossBetween val="midCat"/>
        <c:majorUnit val="2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1832.6</c:v>
                </c:pt>
                <c:pt idx="1">
                  <c:v>31820.5</c:v>
                </c:pt>
                <c:pt idx="2">
                  <c:v>8262.2999999999993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5682720"/>
        <c:axId val="175683280"/>
      </c:barChart>
      <c:catAx>
        <c:axId val="1756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683280"/>
        <c:crosses val="autoZero"/>
        <c:auto val="1"/>
        <c:lblAlgn val="ctr"/>
        <c:lblOffset val="100"/>
        <c:noMultiLvlLbl val="0"/>
      </c:catAx>
      <c:valAx>
        <c:axId val="1756832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56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1938.5</c:v>
                </c:pt>
                <c:pt idx="1">
                  <c:v>1883.3</c:v>
                </c:pt>
                <c:pt idx="2">
                  <c:v>1880.3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5685520"/>
        <c:axId val="175686080"/>
      </c:barChart>
      <c:catAx>
        <c:axId val="17568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686080"/>
        <c:crosses val="autoZero"/>
        <c:auto val="1"/>
        <c:lblAlgn val="ctr"/>
        <c:lblOffset val="100"/>
        <c:noMultiLvlLbl val="0"/>
      </c:catAx>
      <c:valAx>
        <c:axId val="1756860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568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3.8263007368299386E-2"/>
          <c:w val="1"/>
          <c:h val="0.8299270948654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План 2020</c:v>
                </c:pt>
                <c:pt idx="2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21139.8</c:v>
                </c:pt>
                <c:pt idx="1">
                  <c:v>41662.5</c:v>
                </c:pt>
                <c:pt idx="2">
                  <c:v>41163.599999999999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0303408"/>
        <c:axId val="270303968"/>
      </c:barChart>
      <c:catAx>
        <c:axId val="27030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0303968"/>
        <c:crosses val="autoZero"/>
        <c:auto val="1"/>
        <c:lblAlgn val="ctr"/>
        <c:lblOffset val="100"/>
        <c:noMultiLvlLbl val="0"/>
      </c:catAx>
      <c:valAx>
        <c:axId val="2703039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7030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на </a:t>
            </a:r>
            <a:r>
              <a:rPr lang="ru-RU" dirty="0" smtClean="0"/>
              <a:t>01.01.2021 – 66 180,6 </a:t>
            </a:r>
            <a:r>
              <a:rPr lang="ru-RU" dirty="0"/>
              <a:t>тыс.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01.01.2019 - 26 706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Бюджетные кредиты, полученные от других уровней бюджетов РФ</c:v>
                </c:pt>
                <c:pt idx="1">
                  <c:v>Кредиты кредитных организаций</c:v>
                </c:pt>
                <c:pt idx="2">
                  <c:v>Муниципальные гарантии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27835.599999999999</c:v>
                </c:pt>
                <c:pt idx="1">
                  <c:v>33500</c:v>
                </c:pt>
                <c:pt idx="2">
                  <c:v>4845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01.01.2020 - 59 046,8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Бюджетные кредиты, полученные от других уровней бюджетов РФ</c:v>
                </c:pt>
                <c:pt idx="1">
                  <c:v>Кредиты кредитных организаций</c:v>
                </c:pt>
                <c:pt idx="2">
                  <c:v>Муниципальные гарантии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36864.800000000003</c:v>
                </c:pt>
                <c:pt idx="1">
                  <c:v>5000</c:v>
                </c:pt>
                <c:pt idx="2">
                  <c:v>17182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50800" cap="rnd">
              <a:solidFill>
                <a:srgbClr val="00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FF"/>
              </a:solidFill>
              <a:ln w="88900">
                <a:solidFill>
                  <a:srgbClr val="0099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0976950935901347E-2"/>
                  <c:y val="3.5494989954134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2153420020683929E-2"/>
                  <c:y val="0.13522875135263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113366756362203"/>
                  <c:y val="-8.7254254844024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4722250168977832"/>
                  <c:y val="-7.4467875177549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7655798257315195E-2"/>
                  <c:y val="5.8510473353788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 (факт)</c:v>
                </c:pt>
                <c:pt idx="1">
                  <c:v>2016 (факт)</c:v>
                </c:pt>
                <c:pt idx="2">
                  <c:v>2017 (факт)</c:v>
                </c:pt>
                <c:pt idx="3">
                  <c:v>2018 (факт)</c:v>
                </c:pt>
                <c:pt idx="4">
                  <c:v>2019 (факт)</c:v>
                </c:pt>
                <c:pt idx="5">
                  <c:v>2020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-28939.1</c:v>
                </c:pt>
                <c:pt idx="1">
                  <c:v>-1501.5</c:v>
                </c:pt>
                <c:pt idx="2">
                  <c:v>20882.2</c:v>
                </c:pt>
                <c:pt idx="3">
                  <c:v>-14178.3</c:v>
                </c:pt>
                <c:pt idx="4">
                  <c:v>29075.9</c:v>
                </c:pt>
                <c:pt idx="5" formatCode="#,##0.00">
                  <c:v>11574.6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2381504"/>
        <c:axId val="172382064"/>
      </c:lineChart>
      <c:catAx>
        <c:axId val="172381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382064"/>
        <c:crosses val="autoZero"/>
        <c:auto val="1"/>
        <c:lblAlgn val="ctr"/>
        <c:lblOffset val="100"/>
        <c:noMultiLvlLbl val="0"/>
      </c:catAx>
      <c:valAx>
        <c:axId val="17238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381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Безвозмездные поступления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418367</c:v>
                </c:pt>
                <c:pt idx="1">
                  <c:v>1350349.5</c:v>
                </c:pt>
                <c:pt idx="2">
                  <c:v>47593.3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318 697,0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539971064775133E-2"/>
                  <c:y val="-2.77777777777778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22 959,2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221317901213404E-2"/>
                  <c:y val="-2.7777777777777779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15 291,0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929312114168433E-2"/>
                  <c:y val="-1.38888888888889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23 619,0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3380644482994375E-2"/>
                  <c:y val="-1.111111111111121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1 034,0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318697</c:v>
                </c:pt>
                <c:pt idx="1">
                  <c:v>22959.200000000001</c:v>
                </c:pt>
                <c:pt idx="2">
                  <c:v>15291</c:v>
                </c:pt>
                <c:pt idx="3">
                  <c:v>23619</c:v>
                </c:pt>
                <c:pt idx="4">
                  <c:v>1034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9345300540078484E-2"/>
                  <c:y val="-1.388888888888889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315 925,6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20</a:t>
                    </a:r>
                    <a:r>
                      <a:rPr lang="en-US" baseline="0" smtClean="0"/>
                      <a:t> 502,6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14 060,1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20 229,5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769985532387567E-2"/>
                  <c:y val="-1.111111111111111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740,7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315925.59999999998</c:v>
                </c:pt>
                <c:pt idx="1">
                  <c:v>20502.599999999999</c:v>
                </c:pt>
                <c:pt idx="2">
                  <c:v>14060.1</c:v>
                </c:pt>
                <c:pt idx="3">
                  <c:v>20229.5</c:v>
                </c:pt>
                <c:pt idx="4">
                  <c:v>740.7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926880"/>
        <c:axId val="172927440"/>
      </c:barChart>
      <c:catAx>
        <c:axId val="17292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927440"/>
        <c:crosses val="autoZero"/>
        <c:auto val="1"/>
        <c:lblAlgn val="ctr"/>
        <c:lblOffset val="100"/>
        <c:noMultiLvlLbl val="0"/>
      </c:catAx>
      <c:valAx>
        <c:axId val="172927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92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053294753033511E-3"/>
          <c:y val="1.1111111111111112E-2"/>
          <c:w val="0.96807068788583162"/>
          <c:h val="0.78503608923884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3160</c:v>
                </c:pt>
                <c:pt idx="1">
                  <c:v>18305</c:v>
                </c:pt>
                <c:pt idx="2">
                  <c:v>19878</c:v>
                </c:pt>
                <c:pt idx="3">
                  <c:v>8055.6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3145.3</c:v>
                </c:pt>
                <c:pt idx="1">
                  <c:v>17649.599999999999</c:v>
                </c:pt>
                <c:pt idx="2">
                  <c:v>17677.099999999999</c:v>
                </c:pt>
                <c:pt idx="3">
                  <c:v>8437.5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930240"/>
        <c:axId val="172930800"/>
      </c:barChart>
      <c:catAx>
        <c:axId val="17293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930800"/>
        <c:crosses val="autoZero"/>
        <c:auto val="1"/>
        <c:lblAlgn val="ctr"/>
        <c:lblOffset val="100"/>
        <c:noMultiLvlLbl val="0"/>
      </c:catAx>
      <c:valAx>
        <c:axId val="172930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93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31522.799999999999</c:v>
                </c:pt>
                <c:pt idx="1">
                  <c:v>326</c:v>
                </c:pt>
                <c:pt idx="2">
                  <c:v>444.5</c:v>
                </c:pt>
                <c:pt idx="3">
                  <c:v>25532.3</c:v>
                </c:pt>
                <c:pt idx="4">
                  <c:v>4415.1000000000004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32821.199999999997</c:v>
                </c:pt>
                <c:pt idx="1">
                  <c:v>65.3</c:v>
                </c:pt>
                <c:pt idx="2">
                  <c:v>441.5</c:v>
                </c:pt>
                <c:pt idx="3">
                  <c:v>9614.2000000000007</c:v>
                </c:pt>
                <c:pt idx="4">
                  <c:v>4614.1000000000004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4253568"/>
        <c:axId val="174254128"/>
      </c:barChart>
      <c:catAx>
        <c:axId val="17425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4254128"/>
        <c:crosses val="autoZero"/>
        <c:auto val="1"/>
        <c:lblAlgn val="ctr"/>
        <c:lblOffset val="100"/>
        <c:noMultiLvlLbl val="0"/>
      </c:catAx>
      <c:valAx>
        <c:axId val="174254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25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932949604059365"/>
                  <c:y val="1.25000000000001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737454429272554E-2"/>
                  <c:y val="9.37499999999999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Возврат остатков субсидий, субвенций</c:v>
                </c:pt>
                <c:pt idx="1">
                  <c:v>Трансферты</c:v>
                </c:pt>
                <c:pt idx="2">
                  <c:v>Субвенции</c:v>
                </c:pt>
                <c:pt idx="3">
                  <c:v>Субсидии</c:v>
                </c:pt>
                <c:pt idx="4">
                  <c:v>Дотации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-6249.8</c:v>
                </c:pt>
                <c:pt idx="1">
                  <c:v>87905.9</c:v>
                </c:pt>
                <c:pt idx="2">
                  <c:v>599709.30000000005</c:v>
                </c:pt>
                <c:pt idx="3">
                  <c:v>331638.3</c:v>
                </c:pt>
                <c:pt idx="4">
                  <c:v>340153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4810266943507991"/>
                  <c:y val="-1.0985593734578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Возврат остатков субсидий, субвенций</c:v>
                </c:pt>
                <c:pt idx="1">
                  <c:v>Трансферты</c:v>
                </c:pt>
                <c:pt idx="2">
                  <c:v>Субвенции</c:v>
                </c:pt>
                <c:pt idx="3">
                  <c:v>Субсидии</c:v>
                </c:pt>
                <c:pt idx="4">
                  <c:v>Дотации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-6264.3</c:v>
                </c:pt>
                <c:pt idx="1">
                  <c:v>87875.9</c:v>
                </c:pt>
                <c:pt idx="2">
                  <c:v>597388.1</c:v>
                </c:pt>
                <c:pt idx="3">
                  <c:v>330489.40000000002</c:v>
                </c:pt>
                <c:pt idx="4">
                  <c:v>340153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4257488"/>
        <c:axId val="174258048"/>
      </c:barChart>
      <c:catAx>
        <c:axId val="1742574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4258048"/>
        <c:crosses val="autoZero"/>
        <c:auto val="1"/>
        <c:lblAlgn val="ctr"/>
        <c:lblOffset val="100"/>
        <c:noMultiLvlLbl val="0"/>
      </c:catAx>
      <c:valAx>
        <c:axId val="1742580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425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  <c:spPr>
        <a:solidFill>
          <a:srgbClr val="D9D9D9"/>
        </a:solidFill>
        <a:ln>
          <a:noFill/>
        </a:ln>
      </c:spPr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14406149268534599"/>
          <c:y val="0.17514331015977599"/>
          <c:w val="0.40738904041656299"/>
          <c:h val="0.7461885595804369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5884783866435195"/>
          <c:y val="0.29284059031589199"/>
          <c:w val="0.43228499400752202"/>
          <c:h val="0.5574530373261770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9360">
      <a:noFill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6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6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6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CBD4B1D-4271-455B-AA2D-EDD44A3EA9C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E324F4D-4D09-4444-B7DF-6C88CEDB4EDB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7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EDF2068-F555-406A-A0EE-6918BA53BE02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71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564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8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3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6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1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Line 10"/>
          <p:cNvSpPr/>
          <p:nvPr/>
        </p:nvSpPr>
        <p:spPr>
          <a:xfrm flipV="1">
            <a:off x="4562280" y="1576080"/>
            <a:ext cx="9720" cy="4818240"/>
          </a:xfrm>
          <a:prstGeom prst="line">
            <a:avLst/>
          </a:prstGeom>
          <a:ln w="9360">
            <a:solidFill>
              <a:schemeClr val="tx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PlaceHolder 1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4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65" name="PlaceHolder 1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0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1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1"/>
          <p:cNvSpPr/>
          <p:nvPr/>
        </p:nvSpPr>
        <p:spPr>
          <a:xfrm>
            <a:off x="8991720" y="324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2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3"/>
          <p:cNvSpPr/>
          <p:nvPr/>
        </p:nvSpPr>
        <p:spPr>
          <a:xfrm>
            <a:off x="0" y="0"/>
            <a:ext cx="9142560" cy="25131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15"/>
          <p:cNvSpPr/>
          <p:nvPr/>
        </p:nvSpPr>
        <p:spPr>
          <a:xfrm>
            <a:off x="155520" y="2419200"/>
            <a:ext cx="8832600" cy="0"/>
          </a:xfrm>
          <a:prstGeom prst="line">
            <a:avLst/>
          </a:prstGeom>
          <a:ln w="1152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6"/>
          <p:cNvSpPr/>
          <p:nvPr/>
        </p:nvSpPr>
        <p:spPr>
          <a:xfrm>
            <a:off x="152280" y="15228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7"/>
          <p:cNvSpPr/>
          <p:nvPr/>
        </p:nvSpPr>
        <p:spPr>
          <a:xfrm>
            <a:off x="4267080" y="211464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18"/>
          <p:cNvSpPr/>
          <p:nvPr/>
        </p:nvSpPr>
        <p:spPr>
          <a:xfrm>
            <a:off x="4362480" y="220968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1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28.jpeg"/><Relationship Id="rId4" Type="http://schemas.openxmlformats.org/officeDocument/2006/relationships/image" Target="../media/image4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go-kruf.midural.ru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7360" y="3652947"/>
            <a:ext cx="8502840" cy="288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Отчет об исполнении бюджета</a:t>
            </a:r>
            <a:r>
              <a:rPr lang="ru-RU" sz="3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городского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округа Красноуфимск 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за </a:t>
            </a:r>
            <a:r>
              <a:rPr lang="ru-RU" sz="3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</a:t>
            </a:r>
            <a:r>
              <a:rPr lang="en-US" sz="3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год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642960" y="214200"/>
            <a:ext cx="7991640" cy="699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Финансовое управление администрации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городского округа Красноуфимск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8" name="Picture 4" descr="Этот город самый лучший: Красноуфимск занял второе место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2" y="1526173"/>
            <a:ext cx="3793136" cy="223735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Город Красноуфимск: история и достопримечательности — Уралове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9" y="1543425"/>
            <a:ext cx="3786959" cy="21812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71721" y="214200"/>
            <a:ext cx="78589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Сведения об исполнении бюджета ГО Красноуфимск за 2020 год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сравнении с другими муниципальными о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бразованиями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, в млн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 руб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9438756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71720" y="214200"/>
            <a:ext cx="7573719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доходов и расходов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2015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годы, 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0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28789713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3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71720" y="214200"/>
            <a:ext cx="7725167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дефицита (профицита)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2015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 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0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59780567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243080" y="283063"/>
            <a:ext cx="772820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Доходы бюджета в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2019-2020 </a:t>
            </a: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г.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389400" y="3789360"/>
            <a:ext cx="2014560" cy="64487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211 840,1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тыс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605840" y="2049196"/>
            <a:ext cx="2947388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en-US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1 604 469,7 тыс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5029201" y="2000160"/>
            <a:ext cx="3256200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2020 год</a:t>
            </a:r>
            <a:endParaRPr lang="en-US" sz="2400" b="1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1 816 309,8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24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4066560" y="5450442"/>
            <a:ext cx="1290960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13,2%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3787920" y="4930920"/>
            <a:ext cx="1498680" cy="4986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5" name="Рисунок 16" descr="1410339261_allday_10.jpg"/>
          <p:cNvPicPr/>
          <p:nvPr/>
        </p:nvPicPr>
        <p:blipFill>
          <a:blip r:embed="rId2"/>
          <a:stretch/>
        </p:blipFill>
        <p:spPr>
          <a:xfrm>
            <a:off x="457200" y="2286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С финансами не расставайтесь: только 7% планируют бюджет больше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6" y="4046958"/>
            <a:ext cx="2823480" cy="1587423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Тульская городская Дума утвердила бюджет на 2019 и плановый период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94" y="3873406"/>
            <a:ext cx="2917371" cy="194491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071720" y="214200"/>
            <a:ext cx="762012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Структура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доходов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за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год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27" name="Рисунок 9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328" name="CustomShape 2"/>
          <p:cNvSpPr/>
          <p:nvPr/>
        </p:nvSpPr>
        <p:spPr>
          <a:xfrm>
            <a:off x="7444440" y="1714680"/>
            <a:ext cx="143856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Georgia"/>
                <a:ea typeface="Raavi"/>
              </a:rPr>
              <a:t>В тыс.руб.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16316402"/>
              </p:ext>
            </p:extLst>
          </p:nvPr>
        </p:nvGraphicFramePr>
        <p:xfrm>
          <a:off x="285840" y="1397000"/>
          <a:ext cx="8597160" cy="494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09119338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0" name="CustomShape 1"/>
          <p:cNvSpPr/>
          <p:nvPr/>
        </p:nvSpPr>
        <p:spPr>
          <a:xfrm>
            <a:off x="1071720" y="309792"/>
            <a:ext cx="7499425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доходов муниципального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образования ГО 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790560" y="153540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99,1%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575800" y="441504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89,3%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105080" y="441504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92%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855580" y="438334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85,6%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5" name="CustomShape 6"/>
          <p:cNvSpPr/>
          <p:nvPr/>
        </p:nvSpPr>
        <p:spPr>
          <a:xfrm>
            <a:off x="7606080" y="46857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71,6%</a:t>
            </a:r>
            <a:endParaRPr lang="ru-RU" sz="1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73973507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6" name="CustomShape 1"/>
          <p:cNvSpPr/>
          <p:nvPr/>
        </p:nvSpPr>
        <p:spPr>
          <a:xfrm>
            <a:off x="1071720" y="368088"/>
            <a:ext cx="7850051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доходов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муниципального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образования ГО 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1071720" y="4300396"/>
            <a:ext cx="1046629" cy="469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99,5%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118430" y="2087916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96,4%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5315474" y="188874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89,2%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7375364" y="3515154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104,7%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30290660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2" name="CustomShape 1"/>
          <p:cNvSpPr/>
          <p:nvPr/>
        </p:nvSpPr>
        <p:spPr>
          <a:xfrm>
            <a:off x="1071720" y="355624"/>
            <a:ext cx="78792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Исполнение неналоговых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доходов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547572" y="39571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104,5%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6018350" y="1741529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37,7%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4320000" y="449820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99,3%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2880000" y="453600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7" name="CustomShape 6"/>
          <p:cNvSpPr/>
          <p:nvPr/>
        </p:nvSpPr>
        <p:spPr>
          <a:xfrm>
            <a:off x="1727963" y="2167842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104,1%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069233" y="314784"/>
            <a:ext cx="7871567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безвозмездных поступлений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год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7864120" y="2531850"/>
            <a:ext cx="63008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7882120" y="507669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100 %</a:t>
            </a:r>
            <a:endParaRPr lang="ru-RU" sz="1400" b="0" strike="noStrike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7786000" y="336381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96,6%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7949080" y="416697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99,7%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7883920" y="1676130"/>
            <a:ext cx="80923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100,2 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1462859"/>
              </p:ext>
            </p:extLst>
          </p:nvPr>
        </p:nvGraphicFramePr>
        <p:xfrm>
          <a:off x="200416" y="1397000"/>
          <a:ext cx="7408082" cy="46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9473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071720" y="263318"/>
            <a:ext cx="2544392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Доходы бюджета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768600" y="1557360"/>
            <a:ext cx="7657920" cy="1004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году в бюджет городского округа Красноуфимск уплачено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отдельных налогов в расчете на одного жителя: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324000" y="259560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8,3 тыс. рублей</a:t>
            </a:r>
          </a:p>
        </p:txBody>
      </p:sp>
      <p:sp>
        <p:nvSpPr>
          <p:cNvPr id="359" name="CustomShape 4"/>
          <p:cNvSpPr/>
          <p:nvPr/>
        </p:nvSpPr>
        <p:spPr>
          <a:xfrm>
            <a:off x="324000" y="349163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1,0 тыс</a:t>
            </a:r>
            <a:r>
              <a:rPr lang="ru-RU" sz="16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07800" y="4378902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0,5 тыс. рублей</a:t>
            </a:r>
          </a:p>
        </p:txBody>
      </p:sp>
      <p:sp>
        <p:nvSpPr>
          <p:cNvPr id="361" name="CustomShape 6"/>
          <p:cNvSpPr/>
          <p:nvPr/>
        </p:nvSpPr>
        <p:spPr>
          <a:xfrm>
            <a:off x="307800" y="524988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>
                <a:solidFill>
                  <a:srgbClr val="262626"/>
                </a:solidFill>
                <a:latin typeface="Times New Roman"/>
                <a:ea typeface="DejaVu Sans"/>
              </a:rPr>
              <a:t>0,5 тыс. рублей</a:t>
            </a:r>
          </a:p>
        </p:txBody>
      </p:sp>
      <p:sp>
        <p:nvSpPr>
          <p:cNvPr id="362" name="CustomShape 7"/>
          <p:cNvSpPr/>
          <p:nvPr/>
        </p:nvSpPr>
        <p:spPr>
          <a:xfrm>
            <a:off x="2413080" y="2700540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 на доходы физических лиц</a:t>
            </a:r>
          </a:p>
        </p:txBody>
      </p:sp>
      <p:sp>
        <p:nvSpPr>
          <p:cNvPr id="363" name="CustomShape 8"/>
          <p:cNvSpPr/>
          <p:nvPr/>
        </p:nvSpPr>
        <p:spPr>
          <a:xfrm>
            <a:off x="2382840" y="3310442"/>
            <a:ext cx="5615280" cy="943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ru-RU" sz="14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налогов, взимаемых в связи с применением специальных налоговых режимов (упрощенная система налогообложения, патентная система налогообложения, единый налог на вмененный доход)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4" name="CustomShape 9"/>
          <p:cNvSpPr/>
          <p:nvPr/>
        </p:nvSpPr>
        <p:spPr>
          <a:xfrm>
            <a:off x="2413080" y="4520022"/>
            <a:ext cx="5615280" cy="4320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>
                <a:solidFill>
                  <a:srgbClr val="262626"/>
                </a:solidFill>
                <a:latin typeface="Times New Roman"/>
                <a:ea typeface="DejaVu Sans"/>
              </a:rPr>
              <a:t>земельного налога</a:t>
            </a:r>
          </a:p>
        </p:txBody>
      </p:sp>
      <p:sp>
        <p:nvSpPr>
          <p:cNvPr id="365" name="CustomShape 10"/>
          <p:cNvSpPr/>
          <p:nvPr/>
        </p:nvSpPr>
        <p:spPr>
          <a:xfrm>
            <a:off x="2379600" y="5380274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на имущество физических лиц</a:t>
            </a:r>
          </a:p>
        </p:txBody>
      </p:sp>
      <p:pic>
        <p:nvPicPr>
          <p:cNvPr id="36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838080" y="428760"/>
            <a:ext cx="8304480" cy="1766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Уважаемые жители городского округа Красноуфимск!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0880" y="1676520"/>
            <a:ext cx="8380440" cy="92187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Представляем вам «Бюджет для граждан», разработанный на основе решения Думы городского округа Красноуфимск от </a:t>
            </a:r>
            <a:r>
              <a:rPr lang="ru-RU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03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.06.2021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 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№ 78/1  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«Об исполнении бюджета городского округа Красноуфимск за  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2020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год»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Минфин Ингушетии просит жителей республики принять участие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2" y="2682155"/>
            <a:ext cx="6948457" cy="347422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2736000" y="3075840"/>
            <a:ext cx="3656160" cy="82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РАСХОДЫ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1319410" y="228600"/>
            <a:ext cx="7437120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Бюджет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города в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2020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году сохранил  социальную направленность. Расходы на  образование, культуру, социальную политику, физическую культуру и спорт составляют 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1 325 527,2 тыс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. руб. или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 73,4% 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к общей сумме расходов бюджета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.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      </a:t>
            </a:r>
            <a:endParaRPr lang="ru-RU" sz="16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69" name="Рисунок 3" descr="1410339261_allday_10.jpg"/>
          <p:cNvPicPr/>
          <p:nvPr/>
        </p:nvPicPr>
        <p:blipFill>
          <a:blip r:embed="rId2"/>
          <a:stretch/>
        </p:blipFill>
        <p:spPr>
          <a:xfrm>
            <a:off x="457200" y="2286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0" name="Диаграмма 371"/>
          <p:cNvGraphicFramePr/>
          <p:nvPr/>
        </p:nvGraphicFramePr>
        <p:xfrm>
          <a:off x="216360" y="3384000"/>
          <a:ext cx="8710920" cy="29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2112514"/>
              </p:ext>
            </p:extLst>
          </p:nvPr>
        </p:nvGraphicFramePr>
        <p:xfrm>
          <a:off x="358140" y="2217420"/>
          <a:ext cx="8519160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7575480" y="928800"/>
            <a:ext cx="6998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Georgia"/>
                <a:ea typeface="DejaVu Sans"/>
              </a:rPr>
              <a:t>64,9 %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311378" y="438207"/>
            <a:ext cx="7434269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Структура расходов бюджета ГО 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      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год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73" name="Рисунок 1"/>
          <p:cNvPicPr/>
          <p:nvPr/>
        </p:nvPicPr>
        <p:blipFill>
          <a:blip r:embed="rId2"/>
          <a:stretch/>
        </p:blipFill>
        <p:spPr>
          <a:xfrm>
            <a:off x="209520" y="187200"/>
            <a:ext cx="785880" cy="992160"/>
          </a:xfrm>
          <a:prstGeom prst="rect">
            <a:avLst/>
          </a:prstGeom>
          <a:ln w="936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7985158" y="1367073"/>
            <a:ext cx="860078" cy="496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57%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11%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9,0%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7%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6,1 %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3%</a:t>
            </a:r>
            <a:r>
              <a:rPr lang="ru-RU" sz="1500" b="1" spc="-1" dirty="0">
                <a:latin typeface="Arial"/>
              </a:rPr>
              <a:t> </a:t>
            </a:r>
            <a:r>
              <a:rPr lang="ru-RU" sz="1500" b="1" spc="-1" dirty="0" smtClean="0">
                <a:latin typeface="Arial"/>
              </a:rPr>
              <a:t> </a:t>
            </a: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0,6%           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      0,1%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0,1%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0,1%</a:t>
            </a: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</a:rPr>
              <a:t>         0%</a:t>
            </a:r>
            <a:endParaRPr lang="ru-RU" sz="1500" b="1" strike="noStrike" spc="-1" dirty="0"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209520" y="1312752"/>
          <a:ext cx="7520571" cy="570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77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1"/>
          <p:cNvPicPr/>
          <p:nvPr/>
        </p:nvPicPr>
        <p:blipFill>
          <a:blip r:embed="rId2"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6" name="Table 1"/>
          <p:cNvGraphicFramePr/>
          <p:nvPr>
            <p:extLst>
              <p:ext uri="{D42A27DB-BD31-4B8C-83A1-F6EECF244321}">
                <p14:modId xmlns:p14="http://schemas.microsoft.com/office/powerpoint/2010/main" val="2953911531"/>
              </p:ext>
            </p:extLst>
          </p:nvPr>
        </p:nvGraphicFramePr>
        <p:xfrm>
          <a:off x="179280" y="925527"/>
          <a:ext cx="8814408" cy="5760720"/>
        </p:xfrm>
        <a:graphic>
          <a:graphicData uri="http://schemas.openxmlformats.org/drawingml/2006/table">
            <a:tbl>
              <a:tblPr/>
              <a:tblGrid>
                <a:gridCol w="4879422"/>
                <a:gridCol w="2053515"/>
                <a:gridCol w="1881471"/>
              </a:tblGrid>
              <a:tr h="506575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раздела расходов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2019 год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, тыс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 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руб.,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год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, тыс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 руб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311544">
                <a:tc>
                  <a:txBody>
                    <a:bodyPr/>
                    <a:lstStyle/>
                    <a:p>
                      <a:pPr marL="343080" indent="-341640" algn="l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Всего расходы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1 633 545,5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1 804 735,2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Общегосударственные вопросы 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146 909,0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109 175,0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0326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8 966,9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10 285,1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экономика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158 619,4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153 613,4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Жилищно-коммунальное хозяйство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147 694,1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201 495,9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Образование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883 216,7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1 035 599,1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Культура, кинематография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105 570,7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111 127,7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Социальная политика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129 234,2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118 397,0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Физическая культура и спорт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51 663,9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60 403,4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Средства массовой информации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1 132,7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1 154,9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Обслуживание  муниципального долга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473,4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124,4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28757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Охрана окружающей среды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64,5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2195,1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28854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kern="1200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Здравоохранение</a:t>
                      </a:r>
                      <a:endParaRPr lang="ru-RU" sz="1800" b="0" strike="noStrike" kern="1200" cap="none" spc="-1" baseline="0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0</a:t>
                      </a:r>
                      <a:endParaRPr lang="ru-RU" sz="1600" b="1" strike="noStrike" kern="1200" cap="none" spc="-1" baseline="0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marR="0" indent="-34164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1 164,2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377" name="CustomShape 2"/>
          <p:cNvSpPr/>
          <p:nvPr/>
        </p:nvSpPr>
        <p:spPr>
          <a:xfrm>
            <a:off x="3083760" y="214200"/>
            <a:ext cx="30938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Расходы по разделам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268200" y="1314461"/>
            <a:ext cx="4040753" cy="541541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органов местного самоуправления – 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65 516,8 тыс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Исполнение 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муниципальных гарантий  - 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22 337 тыс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связанные с муниципальной собственностью – 2 397 тыс. руб.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1200150" y="333360"/>
            <a:ext cx="776313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Раздел </a:t>
            </a:r>
            <a:r>
              <a:rPr lang="ru-RU" sz="1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общегосударственные вопросы, ф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акт 2020 год  -  109 175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 (факт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2019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год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- 146 909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81" name="Рисунок 6" descr="1410339261_allday_10.jpg"/>
          <p:cNvPicPr/>
          <p:nvPr/>
        </p:nvPicPr>
        <p:blipFill>
          <a:blip r:embed="rId2"/>
          <a:stretch/>
        </p:blipFill>
        <p:spPr>
          <a:xfrm>
            <a:off x="268200" y="22212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Баннер на здании администрации города изрезали вандалы Красноуфимск 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57"/>
          <a:stretch/>
        </p:blipFill>
        <p:spPr bwMode="auto">
          <a:xfrm>
            <a:off x="4308954" y="2194468"/>
            <a:ext cx="4546948" cy="389318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214200" y="1858096"/>
            <a:ext cx="5150902" cy="439975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отдела Единая Диспетчерская Служба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 7 137,7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АПК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«Безопасный город на территории ГО Красноуфимск»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273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первичных мер пожарной безопасности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543,1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правопорядка, в профилактическая работа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патриотическое воспитание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молодежи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502,1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связанные с профилактикой и устранением последствий распространения </a:t>
            </a:r>
            <a:r>
              <a:rPr lang="ru-RU" b="0" strike="noStrike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– 1 541,5 тыс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1071720" y="214200"/>
            <a:ext cx="82486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Раздел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  <a:ea typeface="DejaVu Sans"/>
              </a:rPr>
              <a:t>н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ациональная безопасность и правоохранительная деятельность, факт 2020год – 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10 285,1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 (факт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2019 год -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8 966,9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6" name="Picture 2" descr="Поступайте в вузы МВД Красноуфимск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02" y="1578202"/>
            <a:ext cx="3447467" cy="243182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www.gov.spb.ru/static/writable/mediact/photo/2020/07/01/%D0%A4%D1%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02" y="4091605"/>
            <a:ext cx="3447467" cy="230010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263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142704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252360" y="3791520"/>
            <a:ext cx="8639280" cy="63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1071720" y="212448"/>
            <a:ext cx="802800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Раздел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национальная экономика, факт  2020 год -          153 613,4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тыс. руб.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(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факт 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2019 год 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158 619,4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 руб.)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274680" y="1477646"/>
            <a:ext cx="8521920" cy="316864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Дорожный фонд – факт 2020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138 723,9 тыс.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факт 2019 г.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        143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658,1 тыс. руб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.)</a:t>
            </a:r>
            <a:endParaRPr lang="ru-RU" sz="2000" b="1" u="sng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дорожного движения вблизи образовательных учреждений – 6 598,3 тыс.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дорог — 54 756,2 тыс. руб.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Капитальный ремонт транзитной дороги ул. Интернациональная –  </a:t>
            </a:r>
            <a:r>
              <a:rPr lang="ru-RU" sz="20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Манчажская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</a:t>
            </a:r>
            <a:r>
              <a:rPr lang="ru-RU" sz="20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Мизерова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63 158 тыс. руб.</a:t>
            </a:r>
          </a:p>
          <a:p>
            <a:pPr>
              <a:lnSpc>
                <a:spcPct val="100000"/>
              </a:lnSpc>
            </a:pPr>
            <a:endParaRPr lang="ru-RU" sz="2000" b="1" u="sng" strike="noStrike" spc="-1" dirty="0" smtClean="0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050" name="Picture 2" descr="Интерка готовится к ремонту Красноуфимск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6" y="4202620"/>
            <a:ext cx="4975702" cy="235286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2" name="Picture 4" descr="https://ksk66.ru/wp-content/uploads/2019/09/CSbBOR2Ug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21" y="4091559"/>
            <a:ext cx="3285239" cy="246392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99" y="1484280"/>
            <a:ext cx="3439428" cy="234477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" name="CustomShape 1"/>
          <p:cNvSpPr/>
          <p:nvPr/>
        </p:nvSpPr>
        <p:spPr>
          <a:xfrm>
            <a:off x="0" y="148428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0" y="3736800"/>
            <a:ext cx="4354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261165" y="1524765"/>
            <a:ext cx="4949009" cy="575396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Отлов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безнадзорных собак – 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1 124,4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Субсидии по пассажирским перевозкам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 социально значимым маршрутам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881,4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Поддержка садоводческих товариществ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195,6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Капитальный ремонт водозащитных дамб на р. Уфа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11 777,8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Охрана 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лесов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116,3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Предоставление субсидий муниципальному фонду поддержки предпринимательства – 445,9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1071720" y="214200"/>
            <a:ext cx="799776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Раздел национальная экономика, факт  2020 год -          153 613,4 тыс. руб. (факт в  2019 год - 158 619,4 тыс.  руб.) </a:t>
            </a:r>
            <a:endParaRPr lang="ru-RU" sz="2000" spc="-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398" y="4044683"/>
            <a:ext cx="3454175" cy="225134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4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1071720" y="214200"/>
            <a:ext cx="778536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Жилищное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хозяйство, факт 2020 год - 34 454,9 тыс. руб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(факт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2019 год 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3 741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234840" y="1414530"/>
            <a:ext cx="3384660" cy="406119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4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жилищного фонда–  30 781,7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Взносы 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 капитальный ремонт многоквартирных домов –  </a:t>
            </a:r>
            <a:r>
              <a:rPr lang="ru-RU" sz="20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1 454,5 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</a:t>
            </a:r>
            <a:r>
              <a:rPr lang="ru-RU" sz="20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ремонт муниципального жилья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1 585,0тыс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ksk66.ru/wp-content/uploads/2019/01/1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08" y="2166937"/>
            <a:ext cx="4964904" cy="330993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071720" y="239190"/>
            <a:ext cx="78080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Коммунальное хозяйство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факт 2020 год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-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81 549,4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(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факт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2019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год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86 877,7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288000" y="1584000"/>
            <a:ext cx="4675886" cy="4492084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4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газораспределительной сети в микрорайоне «Горняк» –  14 467,3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 «</a:t>
            </a:r>
            <a:r>
              <a:rPr lang="ru-RU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Горкомхоз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сетей водоснабжения и водоотведения -   5 250,1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концессионного соглашения в тепловом комплексе –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60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000,0 тыс.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Разработка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проектно-сметной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документации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объектам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газоснабжения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1 195,1 тыс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  <a:endParaRPr lang="ru-RU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395280" y="1557360"/>
            <a:ext cx="87472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8" name="Picture 2" descr="https://sun1-21.userapi.com/4UMI2iuvCDl9GV0KhXhMQIjrBKmV2-oDE9TINg/BV5P60Ubl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1464778"/>
            <a:ext cx="3553501" cy="266512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00" name="Picture 4" descr="https://ksk66.ru/wp-content/uploads/2020/10/BmO8qEJ4X3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4344225"/>
            <a:ext cx="3581495" cy="201459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49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01680" y="228600"/>
            <a:ext cx="85330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01680" y="1527120"/>
            <a:ext cx="8502840" cy="457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Бюджет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расходов бюджета над его доходами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доходов бюджета над его расходами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68149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– 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7 827,3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города –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1 460,2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мест захоронения –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1 087,7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воинских захоронений –          1 664,3 тыс. руб.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городской среды –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39 839,9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МУП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Горкомхоз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ремонт сетей водоснабжения и водоотведения на территории набережной реки Уфы – 1 230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МУП «Чистый город» на содержание  мест сбора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3 403,5 тыс. руб.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ksk66.ru/wp-content/uploads/2019/06/vRsvR3GF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480437"/>
            <a:ext cx="3710506" cy="2468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ksk66.ru/wp-content/uploads/2017/12/1-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156976"/>
            <a:ext cx="3710506" cy="247367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1720" y="214200"/>
            <a:ext cx="6495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Благоустройство  факт 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- 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59 037,5 тыс. руб. (факт 2019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- 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44 407,9 тыс. руб.)</a:t>
            </a:r>
            <a:endParaRPr lang="ru-RU" sz="2000" spc="-1" dirty="0"/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903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2623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объектов несанкционированного размещения отходов –  1 063,7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и поддержание в надлежащем состоянии  источников нецентрализованного водоснабжения – 110,6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массовых экологических акций по очистке территории– 172,5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борьбе с борщевиком Сосновского – 753,3 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099"/>
          <a:stretch/>
        </p:blipFill>
        <p:spPr>
          <a:xfrm>
            <a:off x="4695825" y="4552950"/>
            <a:ext cx="3805237" cy="205482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25" y="1614488"/>
            <a:ext cx="4133094" cy="27193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1720" y="214200"/>
            <a:ext cx="6927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Охрана окружающей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среды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факт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- 2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195,1 тыс. руб.</a:t>
            </a:r>
            <a:endParaRPr lang="ru-RU" spc="-1" dirty="0"/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49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325273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факт 2020 г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320 874,2 тыс. руб. (факт 2019 г. 351 091,9 тыс. руб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дошкольных организаций -  319 232,5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базы–1 332,2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службы ранней помощи — 270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1739441"/>
            <a:ext cx="5359677" cy="422503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720" y="214200"/>
            <a:ext cx="7645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Образование, факт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1 035 599,1 тыс. руб. (факт 2019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883 216,7 тыс. руб.)</a:t>
            </a:r>
            <a:endParaRPr lang="ru-RU" sz="2000" spc="-1" dirty="0"/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5873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11951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общеобразовательных организаций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>
              <a:spcAft>
                <a:spcPts val="1200"/>
              </a:spcAft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318 547,2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базы– 2 624,3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учащихся —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22 229,3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«Среднее общеобразовательное учреждение на 550 мест» -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152 892,6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 педагогическим работникам общеобразовательных организаций – 6 520 тыс. руб.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1662113"/>
            <a:ext cx="4334371" cy="3776662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71720" y="214200"/>
            <a:ext cx="5434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Общее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образование</a:t>
            </a:r>
          </a:p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акт 2020 г. - 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503 841 тыс. руб. 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88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11951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предоставления дополнительного образования     73 729,2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базы муниципальных образовательных организаций – 1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746,3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Персонифицированное финансирование дополнительного образования детей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4 037,9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механизмов инициативного бюджетирования – 900,0 тыс.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4" y="1590675"/>
            <a:ext cx="3819525" cy="483243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720" y="214200"/>
            <a:ext cx="7737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Дополнительное образование факт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 –                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83 147,6 тыс. руб. (факт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2019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- 80 503,7 тыс. руб.)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2576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994" y="1846011"/>
            <a:ext cx="33711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отдых и оздоровление детей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12 293,4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14 738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570" t="-1744" r="5952" b="1744"/>
          <a:stretch/>
        </p:blipFill>
        <p:spPr>
          <a:xfrm>
            <a:off x="4074929" y="1927516"/>
            <a:ext cx="4669022" cy="423515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21" y="4519354"/>
            <a:ext cx="3628980" cy="1655022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71720" y="214200"/>
            <a:ext cx="7665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Молодежная политика и оздоровление детей – факт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2020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- 28 482,2 тыс.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факт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2019год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 22 366,5 тыс. руб.)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560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451956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Капремонт, приведение в соответствие с требованиями пожарной безопасности и санитарного законодательства зданий образовательных организаций – 8 856,6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безопасность образовательных учреждений—   33 376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профилактике и устранению последствий распространения  </a:t>
            </a:r>
            <a:r>
              <a:rPr lang="ru-RU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инфекции- 8 731,9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медицинские осмотры и медицинское оборудование – 9 633,7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33" y="1590675"/>
            <a:ext cx="3787481" cy="466725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720" y="214200"/>
            <a:ext cx="7694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Другие вопросы в области образования  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2020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   99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254,2 тыс. руб. 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1785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31953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Досуга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46 240,6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10 706,4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24 294,8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2 991,5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Охрана культурного наследия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1 028,9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профилактике и устранению последствий распространения  </a:t>
            </a:r>
            <a:r>
              <a:rPr lang="ru-RU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– 993,9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953" y="1651594"/>
            <a:ext cx="4286175" cy="230644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953" y="4105275"/>
            <a:ext cx="4286175" cy="242980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71720" y="220010"/>
            <a:ext cx="7470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Культура факт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– 111 127,7 тыс. руб. </a:t>
            </a:r>
          </a:p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(факт 2019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- 105 570,7 тыс. руб.) 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426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614" y="1666875"/>
            <a:ext cx="42433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связанные с профилактикой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устранением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последствий распространения новой </a:t>
            </a:r>
            <a:r>
              <a:rPr lang="ru-RU" sz="16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31,5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мест для временного пребывания пациентов с лёгким и бессимптомным течением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 </a:t>
            </a:r>
            <a:r>
              <a:rPr lang="ru-RU" sz="16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 – 1 132,8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73" y="1666875"/>
            <a:ext cx="3849452" cy="460534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720" y="214200"/>
            <a:ext cx="6280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Здравоохранение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2020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 1 164,2 тыс. руб.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23731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49" y="1664898"/>
            <a:ext cx="4449888" cy="480257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04838" y="1480437"/>
            <a:ext cx="35575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почетным гражданам  города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191,1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 компенсации гражданам на оплату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ЖКУ          95 227,8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 молодым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1 468,8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 города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8 262,3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720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Социальная политика факт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- 118 397 тыс. руб. (факт 2019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129 234,2 тыс. руб.) 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581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44520" y="228600"/>
            <a:ext cx="75898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95280" y="1628640"/>
            <a:ext cx="8409240" cy="4469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Межбюджетные трансферты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Федерации: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Дотации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безвозмездной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безвозвратной основе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условиях долевого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софинансирования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расходов других бюджетов 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Субвенции –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финансирование «переданных» другим публично-правовым образованиям полномочий.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348800"/>
            <a:ext cx="471006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</a:pP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физической культуры и спорта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731,7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– 550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учреждениям физической культуры и спорта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57 730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спортивные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– 786,6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706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Физическая культура и спорт факт 2020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– 60 403,4 тыс. руб. (факт 2019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- 51 663,9 тыс. руб.) 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30" name="Picture 6" descr="https://sun9-58.userapi.com/impg/UIBBIJ_cbDnBzzjhz49SSPJFBysZ_RievDwcbQ/FYddtZak0cE.jpg?size=1600x699&amp;quality=96&amp;sign=d560c198b2dcfc95be61bdf43c859f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03" y="1348800"/>
            <a:ext cx="4106939" cy="230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ФОЦ «Сокол» открыт. Полет нормальный Красноуфимск Онлай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02" y="3757653"/>
            <a:ext cx="4106939" cy="263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5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355753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убсидии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газета «Вперед» факт 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- 1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154,9 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(факт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- 1 132,7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муниципального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долга: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2020г. – 124,4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(факт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- 473,4 тыс.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://xn----8sbenbrquebb4afq7e.xn--p1ai/uploads/news_content_images/2016-03-0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679845"/>
            <a:ext cx="4502150" cy="450215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907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69500" y="163008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74320" indent="-272880" algn="ctr">
              <a:lnSpc>
                <a:spcPct val="100000"/>
              </a:lnSpc>
              <a:spcBef>
                <a:spcPts val="581"/>
              </a:spcBef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Бюджет ГО Красноуфимск исполнялся на основе  11 муниципальных программ, охватывающих все основные сферы расходов бюджета. </a:t>
            </a:r>
            <a:endParaRPr lang="ru-RU" sz="2800" b="0" strike="noStrike" spc="-1" dirty="0">
              <a:latin typeface="Arial"/>
            </a:endParaRPr>
          </a:p>
          <a:p>
            <a:pPr marL="274320" indent="-272880">
              <a:lnSpc>
                <a:spcPct val="100000"/>
              </a:lnSpc>
              <a:spcBef>
                <a:spcPts val="499"/>
              </a:spcBef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4786200" y="142884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1000" lnSpcReduction="20000"/>
          </a:bodyPr>
          <a:lstStyle/>
          <a:p>
            <a:pPr marL="274320" indent="-272880" algn="ctr">
              <a:lnSpc>
                <a:spcPct val="100000"/>
              </a:lnSpc>
              <a:spcBef>
                <a:spcPts val="561"/>
              </a:spcBef>
            </a:pPr>
            <a:endParaRPr lang="ru-RU" sz="1800" b="0" strike="noStrike" spc="-1" dirty="0">
              <a:latin typeface="Arial"/>
            </a:endParaRPr>
          </a:p>
          <a:p>
            <a:pPr marL="274320">
              <a:lnSpc>
                <a:spcPct val="100000"/>
              </a:lnSpc>
              <a:spcBef>
                <a:spcPts val="561"/>
              </a:spcBef>
            </a:pP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Непрограммные </a:t>
            </a:r>
            <a:r>
              <a:rPr lang="ru-RU" sz="37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расходы в  </a:t>
            </a: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 году </a:t>
            </a:r>
            <a:r>
              <a:rPr lang="ru-RU" sz="37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составили менее 1 процента:</a:t>
            </a:r>
            <a:endParaRPr lang="ru-RU" sz="37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Содержание Думы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Красноуфимск,</a:t>
            </a:r>
            <a:endParaRPr lang="ru-RU" sz="32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Содержание Ревизионной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комиссии ГО Красноуфимск,  </a:t>
            </a:r>
            <a:endParaRPr lang="ru-RU" sz="32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Расходы резервного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фонда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</a:t>
            </a: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spc="-1" dirty="0">
                <a:solidFill>
                  <a:srgbClr val="000000"/>
                </a:solidFill>
                <a:latin typeface="Georgia"/>
                <a:ea typeface="DejaVu Sans"/>
              </a:rPr>
              <a:t>М</a:t>
            </a:r>
            <a:r>
              <a:rPr lang="ru-RU" sz="3200" spc="-1" dirty="0" smtClean="0">
                <a:solidFill>
                  <a:srgbClr val="000000"/>
                </a:solidFill>
                <a:latin typeface="Georgia"/>
                <a:ea typeface="DejaVu Sans"/>
              </a:rPr>
              <a:t>ероприятия</a:t>
            </a:r>
            <a:r>
              <a:rPr lang="ru-RU" sz="3200" spc="-1" dirty="0">
                <a:solidFill>
                  <a:srgbClr val="000000"/>
                </a:solidFill>
                <a:latin typeface="Georgia"/>
                <a:ea typeface="DejaVu Sans"/>
              </a:rPr>
              <a:t>, связанные с профилактикой и устранением последствий распространения </a:t>
            </a:r>
            <a:r>
              <a:rPr lang="ru-RU" sz="3200" spc="-1" dirty="0" err="1" smtClean="0">
                <a:solidFill>
                  <a:srgbClr val="000000"/>
                </a:solidFill>
                <a:latin typeface="Georgia"/>
                <a:ea typeface="DejaVu Sans"/>
              </a:rPr>
              <a:t>коронавирусной</a:t>
            </a:r>
            <a:r>
              <a:rPr lang="ru-RU" sz="3200" spc="-1" dirty="0" smtClean="0">
                <a:solidFill>
                  <a:srgbClr val="000000"/>
                </a:solidFill>
                <a:latin typeface="Georgia"/>
                <a:ea typeface="DejaVu Sans"/>
              </a:rPr>
              <a:t> инфекции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" name="Table 1"/>
          <p:cNvGraphicFramePr/>
          <p:nvPr>
            <p:extLst>
              <p:ext uri="{D42A27DB-BD31-4B8C-83A1-F6EECF244321}">
                <p14:modId xmlns:p14="http://schemas.microsoft.com/office/powerpoint/2010/main" val="3253011179"/>
              </p:ext>
            </p:extLst>
          </p:nvPr>
        </p:nvGraphicFramePr>
        <p:xfrm>
          <a:off x="142920" y="1328760"/>
          <a:ext cx="8821080" cy="5041560"/>
        </p:xfrm>
        <a:graphic>
          <a:graphicData uri="http://schemas.openxmlformats.org/drawingml/2006/table">
            <a:tbl>
              <a:tblPr/>
              <a:tblGrid>
                <a:gridCol w="582120"/>
                <a:gridCol w="4769280"/>
                <a:gridCol w="1164600"/>
                <a:gridCol w="1164600"/>
                <a:gridCol w="1140480"/>
              </a:tblGrid>
              <a:tr h="96641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за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за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 обеспечение эффективности деятельности администрации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131 741,7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124 356,1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 модернизация жилищно-коммунального и дорожного хозяйства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486 660,9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468 018,4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муниципальными финансами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12 458,9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12 454,5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муниципальной собственностью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79 343,8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77 830,0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231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системы образования в городском округе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870 788,4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847 876,1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молодежной политики в городском округе Красноуфимск в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2014-2024 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14 695,0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14 695,0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482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Table 1"/>
          <p:cNvGraphicFramePr/>
          <p:nvPr>
            <p:extLst>
              <p:ext uri="{D42A27DB-BD31-4B8C-83A1-F6EECF244321}">
                <p14:modId xmlns:p14="http://schemas.microsoft.com/office/powerpoint/2010/main" val="76300690"/>
              </p:ext>
            </p:extLst>
          </p:nvPr>
        </p:nvGraphicFramePr>
        <p:xfrm>
          <a:off x="179280" y="1305000"/>
          <a:ext cx="8760600" cy="5219240"/>
        </p:xfrm>
        <a:graphic>
          <a:graphicData uri="http://schemas.openxmlformats.org/drawingml/2006/table">
            <a:tbl>
              <a:tblPr/>
              <a:tblGrid>
                <a:gridCol w="465840"/>
                <a:gridCol w="4675680"/>
                <a:gridCol w="1326600"/>
                <a:gridCol w="1297720"/>
                <a:gridCol w="994760"/>
              </a:tblGrid>
              <a:tr h="745148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="1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культуры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135 992,3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135 908,7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физической культуры и спорта ГО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60 814,4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061,5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поддержка населения  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 2016-2024 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31 820,5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4880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безопасности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жизнедеятельности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населения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2016-2022 годы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1 883,3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1 880,3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4880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современной городской среды на территории 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2018-2024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41 662,5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41 163,6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1824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 по муниципальным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1 867 861,7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1 792 506,5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72574">
                <a:tc>
                  <a:txBody>
                    <a:bodyPr/>
                    <a:lstStyle/>
                    <a:p>
                      <a:endParaRPr lang="ru-RU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Непрограммные направления расходов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12 753,4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12 228,7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72574">
                <a:tc>
                  <a:txBody>
                    <a:bodyPr/>
                    <a:lstStyle/>
                    <a:p>
                      <a:endParaRPr lang="ru-RU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1 880 615,1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1 804 735,2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4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8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488" name="CustomShape 2"/>
          <p:cNvSpPr/>
          <p:nvPr/>
        </p:nvSpPr>
        <p:spPr>
          <a:xfrm>
            <a:off x="395280" y="1700280"/>
            <a:ext cx="8207640" cy="4257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8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качественного общего образования, соответствующего требованиям современного социально-экономического развития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качественных образовательных услуг в сфере дополнительного образования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сохранения здоровья и развития детей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развитие системы патриотического воспитания несовершеннолетних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достижения 100-процентной доступности дошкольного образования для детей в возрасте от 3 до 7 лет;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приведение материально-технической базы образовательных организаций городского округа Красноуфимск в соответствие с современными требованиями к условиям реализации федеральных государственных образовательных стандартов;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муниципальных  мероприятий в сфере образования.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90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491" name="CustomShape 2"/>
          <p:cNvSpPr/>
          <p:nvPr/>
        </p:nvSpPr>
        <p:spPr>
          <a:xfrm>
            <a:off x="285840" y="1304280"/>
            <a:ext cx="8207640" cy="30455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Муниципальный орган управления образованием Управление образованием городского округа Красноуфимск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ru-RU" sz="16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“Развитие системы дошкольного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“Развитие системы общего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“Развитие системы дополнительного образования, отдыха и оздоровления детей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4. “Укрепление и развитие материально-технической базы образовательных организаций городского округа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5. “Обеспечение  реализации муниципальной программы городского округа Красноуфимск "Развитие системы образования в городском округе Красноуфимск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 2014 – 2024 годах“.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2820240" y="6381720"/>
            <a:ext cx="313848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89582729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495" name="Table 1"/>
          <p:cNvGraphicFramePr/>
          <p:nvPr>
            <p:extLst>
              <p:ext uri="{D42A27DB-BD31-4B8C-83A1-F6EECF244321}">
                <p14:modId xmlns:p14="http://schemas.microsoft.com/office/powerpoint/2010/main" val="1630638629"/>
              </p:ext>
            </p:extLst>
          </p:nvPr>
        </p:nvGraphicFramePr>
        <p:xfrm>
          <a:off x="182880" y="1296001"/>
          <a:ext cx="8778240" cy="5120640"/>
        </p:xfrm>
        <a:graphic>
          <a:graphicData uri="http://schemas.openxmlformats.org/drawingml/2006/table">
            <a:tbl>
              <a:tblPr/>
              <a:tblGrid>
                <a:gridCol w="5222240"/>
                <a:gridCol w="998052"/>
                <a:gridCol w="794884"/>
                <a:gridCol w="882266"/>
                <a:gridCol w="880798"/>
              </a:tblGrid>
              <a:tr h="32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2019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Обеспеченность доступности дошкольного образования для детей в возрасте от 3 до 7 лет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10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детей школьного возраста в муниципальных общеобразовательных организациях ГО Красноуфимск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организованным горячим питанием учащихся общеобразовательных организаций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в возрасте от 5 до 18 лет, обучающихся по дополнительным образовательным программам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56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и подростков ГО Красноуфимск, получивших услуги по организации отдыха и оздоровления, от общей  численности детей школьного возраста городского округа Красноуфимск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зданий муниципальных образовательных организаций, требующих капитального ремонта, приведения в соответствие с требованиями пожарной безопасности и санитарного законодательства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56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40,6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40,6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496" name="CustomShape 2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07172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культуры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9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00" name="CustomShape 2"/>
          <p:cNvSpPr/>
          <p:nvPr/>
        </p:nvSpPr>
        <p:spPr>
          <a:xfrm>
            <a:off x="285840" y="1376280"/>
            <a:ext cx="82076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Духовно-нравственное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и реализация человеческого потенциала в условиях перехода к инновационному типу развития общества и экономики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ОМС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уполномоченный в сфере культуры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Управление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культуры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МО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городской округ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«Развитие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культуры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«Развитие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образования в сфере культуры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«Обеспечение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реализации муниципальной программы "Развитие культуры в городском округе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Красноуфимск в 2014 – 2024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годах».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86143963"/>
              </p:ext>
            </p:extLst>
          </p:nvPr>
        </p:nvGraphicFramePr>
        <p:xfrm>
          <a:off x="285840" y="3684897"/>
          <a:ext cx="8598853" cy="269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1660233041"/>
              </p:ext>
            </p:extLst>
          </p:nvPr>
        </p:nvGraphicFramePr>
        <p:xfrm>
          <a:off x="189440" y="1316801"/>
          <a:ext cx="8741200" cy="5093053"/>
        </p:xfrm>
        <a:graphic>
          <a:graphicData uri="http://schemas.openxmlformats.org/drawingml/2006/table">
            <a:tbl>
              <a:tblPr/>
              <a:tblGrid>
                <a:gridCol w="365608"/>
                <a:gridCol w="3739185"/>
                <a:gridCol w="1019408"/>
                <a:gridCol w="1814895"/>
                <a:gridCol w="1802104"/>
              </a:tblGrid>
              <a:tr h="72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муниципальных учреждений культуры (филиалов)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посетителей музея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24 021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10 465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Число посещений муниципальных библиотек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193,6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2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Посещаемость населением мероприятий, проводимых Центром Культуры и Досуга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9 130,6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1 737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2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детей, посещающих культурно-досуговые учреждения и творческие кружки на постоянной основе, от общего числа детей в возрасте до 18 лет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0"/>
            <a:ext cx="182880" cy="4683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7"/>
          <p:cNvSpPr/>
          <p:nvPr/>
        </p:nvSpPr>
        <p:spPr>
          <a:xfrm>
            <a:off x="214200" y="3571920"/>
            <a:ext cx="3348360" cy="1498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 Красноуфимск;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Журавлиный Лог;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</a:t>
            </a:r>
            <a:r>
              <a:rPr lang="ru-RU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Полухино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 Пудлинговый;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Черная Речка.</a:t>
            </a:r>
          </a:p>
        </p:txBody>
      </p:sp>
      <p:pic>
        <p:nvPicPr>
          <p:cNvPr id="3076" name="Picture 4" descr="Город Красноуфимск: история и достопримечательности — Уралове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65" y="1927440"/>
            <a:ext cx="5756295" cy="3833693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5" name="CustomShape 6"/>
          <p:cNvSpPr/>
          <p:nvPr/>
        </p:nvSpPr>
        <p:spPr>
          <a:xfrm>
            <a:off x="214200" y="2571840"/>
            <a:ext cx="3348360" cy="927360"/>
          </a:xfrm>
          <a:prstGeom prst="rect">
            <a:avLst/>
          </a:prstGeom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состав городского округа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входит 5 населенных пунктов: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214200" y="1857240"/>
            <a:ext cx="3348360" cy="644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7AAAB"/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Административное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устройство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190796"/>
            <a:ext cx="7856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</a:rPr>
              <a:t>Городской округ Красноуфимск расположен в юго-западной части Свердловской области, со всех сторон окружен территорией муниципального образования </a:t>
            </a:r>
            <a:r>
              <a:rPr lang="ru-RU" b="1" spc="-1" dirty="0" err="1">
                <a:solidFill>
                  <a:srgbClr val="000000"/>
                </a:solidFill>
                <a:latin typeface="Georgia"/>
              </a:rPr>
              <a:t>Красноуфимский</a:t>
            </a:r>
            <a:r>
              <a:rPr lang="ru-RU" b="1" spc="-1" dirty="0">
                <a:solidFill>
                  <a:srgbClr val="000000"/>
                </a:solidFill>
                <a:latin typeface="Georgia"/>
              </a:rPr>
              <a:t> округ. </a:t>
            </a:r>
            <a:endParaRPr lang="ru-RU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rgbClr val="000000"/>
                </a:solidFill>
                <a:latin typeface="Georgia"/>
              </a:rPr>
              <a:t>Общая </a:t>
            </a:r>
            <a:r>
              <a:rPr lang="ru-RU" b="1" spc="-1" dirty="0">
                <a:solidFill>
                  <a:srgbClr val="000000"/>
                </a:solidFill>
                <a:latin typeface="Georgia"/>
              </a:rPr>
              <a:t>площадь округа 127,78 км².</a:t>
            </a:r>
            <a:endParaRPr lang="ru-RU" spc="-1" dirty="0"/>
          </a:p>
        </p:txBody>
      </p:sp>
      <p:pic>
        <p:nvPicPr>
          <p:cNvPr id="8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1469322673"/>
              </p:ext>
            </p:extLst>
          </p:nvPr>
        </p:nvGraphicFramePr>
        <p:xfrm>
          <a:off x="179280" y="1297070"/>
          <a:ext cx="8792703" cy="5076569"/>
        </p:xfrm>
        <a:graphic>
          <a:graphicData uri="http://schemas.openxmlformats.org/drawingml/2006/table">
            <a:tbl>
              <a:tblPr/>
              <a:tblGrid>
                <a:gridCol w="367762"/>
                <a:gridCol w="3758754"/>
                <a:gridCol w="1027876"/>
                <a:gridCol w="1825589"/>
                <a:gridCol w="1812722"/>
              </a:tblGrid>
              <a:tr h="777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1432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Численность обучающихся в расчете на одного педагогического работника, включая концертмейстера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7604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количества одаренных детей, участвовавших в творческих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мероприятиях,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 отношению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 общей численности детей, обучающихся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05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работников муниципальных учреждений культуры и искусства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36 777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38 006,51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0358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07" name="CustomShape 1"/>
          <p:cNvSpPr/>
          <p:nvPr/>
        </p:nvSpPr>
        <p:spPr>
          <a:xfrm>
            <a:off x="285840" y="1484280"/>
            <a:ext cx="8207640" cy="30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endParaRPr lang="ru-RU" sz="1600" b="0" strike="noStrike" spc="-1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успешной социализации и вовлечения молодежи в социально-экономическое развитие ГО Красноуфимск, обеспечение развития и максимального использования демографического, социального, экономического и гражданского потенциала молодых жителей ГО Красноуфимск.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    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«Молодежь ГО Красноуфимск»;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«Патриотическое воспитание граждан и подготовка молодежи городского округа Красноуфимск к военной службе»;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"Развитие молодежной политики в городском округе Красноуфимск».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071720" y="214200"/>
            <a:ext cx="7847993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политики 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городском округе Красноуфимск в 2014-2024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г.г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7117960"/>
              </p:ext>
            </p:extLst>
          </p:nvPr>
        </p:nvGraphicFramePr>
        <p:xfrm>
          <a:off x="285840" y="4326340"/>
          <a:ext cx="8598853" cy="205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12" name="Table 1"/>
          <p:cNvGraphicFramePr/>
          <p:nvPr>
            <p:extLst>
              <p:ext uri="{D42A27DB-BD31-4B8C-83A1-F6EECF244321}">
                <p14:modId xmlns:p14="http://schemas.microsoft.com/office/powerpoint/2010/main" val="2411226889"/>
              </p:ext>
            </p:extLst>
          </p:nvPr>
        </p:nvGraphicFramePr>
        <p:xfrm>
          <a:off x="179280" y="1484280"/>
          <a:ext cx="8789356" cy="4841364"/>
        </p:xfrm>
        <a:graphic>
          <a:graphicData uri="http://schemas.openxmlformats.org/drawingml/2006/table">
            <a:tbl>
              <a:tblPr/>
              <a:tblGrid>
                <a:gridCol w="5883317"/>
                <a:gridCol w="867857"/>
                <a:gridCol w="676763"/>
                <a:gridCol w="714360"/>
                <a:gridCol w="647059"/>
              </a:tblGrid>
              <a:tr h="484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Наименование </a:t>
                      </a: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показателя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2019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граждан, в возрасте 14-30 лет, вовлеченных в развивающие формы досуга, социально-полезную деятельность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 в возрасте (14-30 лет), участвующих в деятельности патриотических молодежных объединений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714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Доли граждан допризывного возраста (15-18 лет), проходящих подготовку в оборонно-спортивных лагерях из числа обучающихся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34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трудоустроенных несовершеннолетних от общей численности проживающих в МО ГО Красноуфимск жителей в возрасте от 14 до 18 лет, трудоустроенных через Центр занятости населения и молодежную биржу труда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17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20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15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молодежи в возрасте (14-30 лет), принявших участие в мероприятиях, направленных на гармонизацию межнациональных и межконфессиональных отношений, профилактику экстремизма и укрепления толерантности 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13" name="CustomShape 2"/>
          <p:cNvSpPr/>
          <p:nvPr/>
        </p:nvSpPr>
        <p:spPr>
          <a:xfrm>
            <a:off x="1071720" y="214200"/>
            <a:ext cx="774119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политики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городском округе Красноуфимск в 2014-2024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г.г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15" name="CustomShape 1"/>
          <p:cNvSpPr/>
          <p:nvPr/>
        </p:nvSpPr>
        <p:spPr>
          <a:xfrm>
            <a:off x="285840" y="1273320"/>
            <a:ext cx="86774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условий для развития физической культуры и спорта в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городском округе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Красноуфимск,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т.ч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для лиц с ограниченными возможностями здоровья и инвалидов, совершенствование системы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спорта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высших достижений, способствующей успешному выступлению спортсменов городского округа Красноуфимск на областных,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региональных и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всероссийских соревнованиях;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условий, обеспечивающих доступность к спортивной инфраструктуре городского округа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подпрограмму: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физической культуры и спорта городского округа Красноуфимск»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1071720" y="214200"/>
            <a:ext cx="78087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 спорта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06697618"/>
              </p:ext>
            </p:extLst>
          </p:nvPr>
        </p:nvGraphicFramePr>
        <p:xfrm>
          <a:off x="285840" y="3945699"/>
          <a:ext cx="8598853" cy="24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20" name="Table 1"/>
          <p:cNvGraphicFramePr/>
          <p:nvPr>
            <p:extLst>
              <p:ext uri="{D42A27DB-BD31-4B8C-83A1-F6EECF244321}">
                <p14:modId xmlns:p14="http://schemas.microsoft.com/office/powerpoint/2010/main" val="621387281"/>
              </p:ext>
            </p:extLst>
          </p:nvPr>
        </p:nvGraphicFramePr>
        <p:xfrm>
          <a:off x="179279" y="1557360"/>
          <a:ext cx="8774939" cy="4833418"/>
        </p:xfrm>
        <a:graphic>
          <a:graphicData uri="http://schemas.openxmlformats.org/drawingml/2006/table">
            <a:tbl>
              <a:tblPr/>
              <a:tblGrid>
                <a:gridCol w="4875372"/>
                <a:gridCol w="1152394"/>
                <a:gridCol w="973612"/>
                <a:gridCol w="973612"/>
                <a:gridCol w="799949"/>
              </a:tblGrid>
              <a:tr h="711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2019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</a:tr>
              <a:tr h="1425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жителей городского округа Красноуфимск, систематически занимающихся физической культурой и спортом, в общей численности населения городского округа Красноуфимск в возрасте 3-79 лет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11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спортивно-массовых и физкультурно-оздоровительных мероприятий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346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61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медалей, завоеванных спортсменами городского округа Красноуфимск на официальных областных соревнованиях по видам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13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Уровень обеспеченности населения спортивными сооружениями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исходя из единовременной пропускной способности объектов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процент</a:t>
                      </a:r>
                      <a:endParaRPr lang="ru-RU" sz="1600" b="0" strike="noStrike" spc="-1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 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48,9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48,9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21" name="CustomShape 2"/>
          <p:cNvSpPr/>
          <p:nvPr/>
        </p:nvSpPr>
        <p:spPr>
          <a:xfrm>
            <a:off x="1071720" y="214200"/>
            <a:ext cx="771389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 спорта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4" name="CustomShape 1"/>
          <p:cNvSpPr/>
          <p:nvPr/>
        </p:nvSpPr>
        <p:spPr>
          <a:xfrm>
            <a:off x="254160" y="1413000"/>
            <a:ext cx="8677440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Организация эффективного управления и распоряжения имуществом, находящимся в муниципальной собственности городского округа 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 местного самоуправления, уполномоченный в сфере управления муниципальным имуществом «Управление муниципальным имуществом городского округа Красноуфимск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и распоряжение муниципальной собственностью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городского округа Красноуфимск в 2014-2024 годах»;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 городского округа Красноуфимск «Управление муниципальной собственностью городского округа Красноуфимск в 2014-2024 годах». 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25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униципальной собственностью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99987469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9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муниципальной собственностью 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2037967460"/>
              </p:ext>
            </p:extLst>
          </p:nvPr>
        </p:nvGraphicFramePr>
        <p:xfrm>
          <a:off x="186214" y="1341121"/>
          <a:ext cx="8741066" cy="4909369"/>
        </p:xfrm>
        <a:graphic>
          <a:graphicData uri="http://schemas.openxmlformats.org/drawingml/2006/table">
            <a:tbl>
              <a:tblPr/>
              <a:tblGrid>
                <a:gridCol w="5074351"/>
                <a:gridCol w="1121109"/>
                <a:gridCol w="762360"/>
                <a:gridCol w="932752"/>
                <a:gridCol w="850494"/>
              </a:tblGrid>
              <a:tr h="7344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en-US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662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проверок эффективности и целевого использования муниципального имущества, переданного во временное владение и пользование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Земельных участков</a:t>
                      </a:r>
                      <a:r>
                        <a:rPr lang="en-US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 52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34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Доходы от сдачи в аренду муниципального имущества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15 120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14 622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15 422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252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Доходы от реализации муниципального имущества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15 060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22 698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6 735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352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земельных участков, государственная собственность на которые не разграничена, поставленных на кадастровый учет в результате межевания (формирования)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169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9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муниципальной собственностью 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842756780"/>
              </p:ext>
            </p:extLst>
          </p:nvPr>
        </p:nvGraphicFramePr>
        <p:xfrm>
          <a:off x="324000" y="1288800"/>
          <a:ext cx="8603280" cy="4949162"/>
        </p:xfrm>
        <a:graphic>
          <a:graphicData uri="http://schemas.openxmlformats.org/drawingml/2006/table">
            <a:tbl>
              <a:tblPr/>
              <a:tblGrid>
                <a:gridCol w="4944059"/>
                <a:gridCol w="1153741"/>
                <a:gridCol w="750343"/>
                <a:gridCol w="918049"/>
                <a:gridCol w="837088"/>
              </a:tblGrid>
              <a:tr h="773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75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объектов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недвижимости,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отношении которых проведена техническая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инвентаризация,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общем количестве объектов недвижимости, учитываемых в реестре муниципального имущества и подлежащих технической инвентаризации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580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Оценка объектов муниципального имущества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ш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73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получаемые в виде арендной платы за земельные участки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11 270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12 004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695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участков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="0" strike="noStrike" kern="1200" spc="-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570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2 615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9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33" name="CustomShape 1"/>
          <p:cNvSpPr/>
          <p:nvPr/>
        </p:nvSpPr>
        <p:spPr>
          <a:xfrm>
            <a:off x="307800" y="1413000"/>
            <a:ext cx="86774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Рациональное управление средствами местного бюджета, повышение эффективности бюджетных расходов;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условий для реализации мероприятий муниципальной программы  в соответствии с установленными сроками и задачами.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Финансовое управление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бюджетным процессом и его совершенствование»;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муниципальным долгом»;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городского округа Красноуфимск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«Управление муниципальными финансами городского округа Красноуфимск в 2014-2024 годах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»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83599311"/>
              </p:ext>
            </p:extLst>
          </p:nvPr>
        </p:nvGraphicFramePr>
        <p:xfrm>
          <a:off x="285840" y="4346532"/>
          <a:ext cx="8598853" cy="203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38" name="CustomShape 1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9" name="Table 2"/>
          <p:cNvGraphicFramePr/>
          <p:nvPr>
            <p:extLst>
              <p:ext uri="{D42A27DB-BD31-4B8C-83A1-F6EECF244321}">
                <p14:modId xmlns:p14="http://schemas.microsoft.com/office/powerpoint/2010/main" val="2927343851"/>
              </p:ext>
            </p:extLst>
          </p:nvPr>
        </p:nvGraphicFramePr>
        <p:xfrm>
          <a:off x="179280" y="1413360"/>
          <a:ext cx="8805960" cy="4874705"/>
        </p:xfrm>
        <a:graphic>
          <a:graphicData uri="http://schemas.openxmlformats.org/drawingml/2006/table">
            <a:tbl>
              <a:tblPr/>
              <a:tblGrid>
                <a:gridCol w="4316575"/>
                <a:gridCol w="1405960"/>
                <a:gridCol w="1057772"/>
                <a:gridCol w="1056304"/>
                <a:gridCol w="969349"/>
              </a:tblGrid>
              <a:tr h="665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 dirty="0"/>
                        <a:t/>
                      </a:r>
                      <a:br>
                        <a:rPr b="1" dirty="0"/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2019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Формирование  бюджета городского округа Красноуфимск в программной структуре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Исполнение прогноза налоговых и неналоговых доходов местного бюджета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процентов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не менее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97,4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94,5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51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Осуществление  внутреннего муниципального финансового контроля в сфере бюджетных правоотношений 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180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Соблюдение установленных законодательством сроков формирования и предоставление отчётности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 использовании местного бюджета, формируемой финансовым управлением администрации городского округа Красноуфимск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да/нет</a:t>
                      </a:r>
                      <a:endParaRPr lang="ru-RU" sz="1600" b="0" strike="noStrike" spc="-1" dirty="0" smtClean="0">
                        <a:latin typeface="+mn-lt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40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Рисунок 1"/>
          <p:cNvPicPr/>
          <p:nvPr/>
        </p:nvPicPr>
        <p:blipFill>
          <a:blip r:embed="rId2"/>
          <a:stretch/>
        </p:blipFill>
        <p:spPr>
          <a:xfrm>
            <a:off x="179280" y="18900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4100" name="Picture 4" descr="День города-2019 «Красноуфимск железнодорожный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4" y="3376165"/>
            <a:ext cx="4403808" cy="294160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День города-2018: на ул. Советской развернулся живой и красочный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77" y="3349367"/>
            <a:ext cx="4452606" cy="296840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288" name="Table 2"/>
          <p:cNvGraphicFramePr/>
          <p:nvPr>
            <p:extLst>
              <p:ext uri="{D42A27DB-BD31-4B8C-83A1-F6EECF244321}">
                <p14:modId xmlns:p14="http://schemas.microsoft.com/office/powerpoint/2010/main" val="4185472449"/>
              </p:ext>
            </p:extLst>
          </p:nvPr>
        </p:nvGraphicFramePr>
        <p:xfrm>
          <a:off x="2213232" y="1636729"/>
          <a:ext cx="4933080" cy="1316740"/>
        </p:xfrm>
        <a:graphic>
          <a:graphicData uri="http://schemas.openxmlformats.org/drawingml/2006/table">
            <a:tbl>
              <a:tblPr/>
              <a:tblGrid>
                <a:gridCol w="2369520"/>
                <a:gridCol w="2563560"/>
              </a:tblGrid>
              <a:tr h="8706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</a:tr>
              <a:tr h="4461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38 304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000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8301" y="223415"/>
            <a:ext cx="7808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Численность постоянного населения ГО Красноуфимск (на конец года, человек)</a:t>
            </a:r>
            <a:endParaRPr lang="ru-RU" sz="2000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2" name="CustomShape 1"/>
          <p:cNvSpPr/>
          <p:nvPr/>
        </p:nvSpPr>
        <p:spPr>
          <a:xfrm>
            <a:off x="179279" y="1204920"/>
            <a:ext cx="8764305" cy="53076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сбалансированного, динамичного социально-экономического развития городского округа Красноуфимск;</a:t>
            </a:r>
            <a:endParaRPr lang="ru-RU" sz="14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Совершенствование муниципального управления по вопросам, связанным с общегосударственным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управлением;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Предоставление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государственной и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муниципальной поддержки в решении жилищной проблемы молодым семьям,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признанным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в установленном порядке нуждающимися в улучшении жилищных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условий;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Развитие малого и среднего предпринимательства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 городского округа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Красноуфимск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5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«Развитие и обеспечение эффективности деятельности администрации городского округа Красноуфимск в 2014-2024 годах»;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«Содействие реализации муниципальных функций, связанных с общегосударственным управлением»;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жильем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отдельных категорий граждан на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территории городского округа Красноуфимск на 2016-2024 годы»;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«Поддержка и развитие малого и среднего предпринимательства в городском округе Красноуфимск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на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2016-2024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годы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«Осуществление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градостроительной деятельности в городском округе Красноуфимск в 2016 – 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годах.»</a:t>
            </a:r>
            <a:endParaRPr lang="ru-RU" sz="1400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Предоставление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региональной поддержки молодым семьям на улучшение жилищных условий на территории городского округа Красноуфимск на 2016-2024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годы.»</a:t>
            </a:r>
          </a:p>
          <a:p>
            <a:pPr marL="1440">
              <a:lnSpc>
                <a:spcPct val="100000"/>
              </a:lnSpc>
              <a:buClr>
                <a:srgbClr val="000000"/>
              </a:buClr>
            </a:pPr>
            <a:endParaRPr lang="ru-RU" sz="1400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1440">
              <a:buClr>
                <a:srgbClr val="000000"/>
              </a:buClr>
            </a:pPr>
            <a:endParaRPr lang="ru-RU" sz="1400" spc="-1" dirty="0"/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endParaRPr lang="ru-RU" sz="1400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543" name="CustomShape 2"/>
          <p:cNvSpPr/>
          <p:nvPr/>
        </p:nvSpPr>
        <p:spPr>
          <a:xfrm>
            <a:off x="1071720" y="213348"/>
            <a:ext cx="776530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3" name="CustomShape 2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</a:t>
            </a:r>
            <a:endParaRPr lang="ru-RU" sz="2000" b="1" strike="noStrike" spc="-1" dirty="0" smtClean="0">
              <a:solidFill>
                <a:srgbClr val="000000"/>
              </a:solidFill>
              <a:latin typeface="Georgia" panose="02040502050405020303" pitchFamily="18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45" name="CustomShape 3"/>
          <p:cNvSpPr/>
          <p:nvPr/>
        </p:nvSpPr>
        <p:spPr>
          <a:xfrm>
            <a:off x="3014018" y="6389497"/>
            <a:ext cx="3159816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77266214"/>
              </p:ext>
            </p:extLst>
          </p:nvPr>
        </p:nvGraphicFramePr>
        <p:xfrm>
          <a:off x="162839" y="1302707"/>
          <a:ext cx="8780746" cy="507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96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7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48" name="Table 2"/>
          <p:cNvGraphicFramePr/>
          <p:nvPr>
            <p:extLst>
              <p:ext uri="{D42A27DB-BD31-4B8C-83A1-F6EECF244321}">
                <p14:modId xmlns:p14="http://schemas.microsoft.com/office/powerpoint/2010/main" val="512949349"/>
              </p:ext>
            </p:extLst>
          </p:nvPr>
        </p:nvGraphicFramePr>
        <p:xfrm>
          <a:off x="199440" y="1411561"/>
          <a:ext cx="8727840" cy="5126736"/>
        </p:xfrm>
        <a:graphic>
          <a:graphicData uri="http://schemas.openxmlformats.org/drawingml/2006/table">
            <a:tbl>
              <a:tblPr/>
              <a:tblGrid>
                <a:gridCol w="4771110"/>
                <a:gridCol w="1202020"/>
                <a:gridCol w="898352"/>
                <a:gridCol w="948964"/>
                <a:gridCol w="907394"/>
              </a:tblGrid>
              <a:tr h="612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2019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876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налога на имущество физических лиц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малого и среднего предпринимательства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76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штрафов, начисленных административной комиссией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153,0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жилых помещений,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приходящая в среднем на одного жителя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опубликованных НПА от общего количества НПА, обязательных для  публикации  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социальную выплату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49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1" name="CustomShape 1"/>
          <p:cNvSpPr/>
          <p:nvPr/>
        </p:nvSpPr>
        <p:spPr>
          <a:xfrm>
            <a:off x="307800" y="1413000"/>
            <a:ext cx="8677440" cy="5169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Создание и поддержание комфортного проживания населения;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Эффективная работа жилищно-коммунальной инфраструктуры;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выполнения требований Регламента содержания дорожно-уличной сети;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Выполнение обязательств учреждения по социальной поддержке отдельных категорий граждан, создание условий для повышения качества жизни отдельных категорий граждан, степени их социальной защищенности;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Формирование целостности и эффективной системы управления жилищно-коммунальным и дорожным 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хозяйством;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городского округа 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Красноуфимск;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spc="-1" dirty="0" smtClean="0">
                <a:solidFill>
                  <a:srgbClr val="000000"/>
                </a:solidFill>
                <a:latin typeface="Times New Roman"/>
              </a:rPr>
              <a:t>Обеспечение выполнения требований Правил благоустройства.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5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Красноуфимское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МКУ «Служба единого заказчика»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1) "Комплексное благоустройство территории городского округа Красноуфимск"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2) "Развитие дорожного хозяйства городского округа Красноуфимск" 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3) "Развитие жилищно-коммунального комплекса 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4) «Социальная поддержка населения городского округа Красноуфимск»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5) "Строительство и реконструкция объектов городского округа Красноуфимск 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6) "Обеспечение реализации муниципальной программы и прочие мероприятия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7) " Формирование современной городской среды на территории ГО Красноуфимск 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strike="noStrike" spc="-1" dirty="0"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1071720" y="213348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Развитие и модернизация жилищно-коммунального и дорожного хозяйства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1071720" y="214200"/>
            <a:ext cx="7703280" cy="9680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и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модернизация </a:t>
            </a: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жилищно-коммунального и дорожного хозяйства городского округа Красноуфимск в 2014-2024 годах»</a:t>
            </a:r>
            <a:endParaRPr lang="ru-RU" sz="19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08645973"/>
              </p:ext>
            </p:extLst>
          </p:nvPr>
        </p:nvGraphicFramePr>
        <p:xfrm>
          <a:off x="285840" y="1552755"/>
          <a:ext cx="8598853" cy="482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8" name="CustomShape 1"/>
          <p:cNvSpPr/>
          <p:nvPr/>
        </p:nvSpPr>
        <p:spPr>
          <a:xfrm>
            <a:off x="1071720" y="214200"/>
            <a:ext cx="826128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жилищно-коммунальному и дорожному хозяйству </a:t>
            </a:r>
            <a:endParaRPr lang="ru-RU" sz="2000" b="0" strike="noStrike" spc="-1" dirty="0">
              <a:latin typeface="Arial"/>
            </a:endParaRPr>
          </a:p>
        </p:txBody>
      </p:sp>
      <p:graphicFrame>
        <p:nvGraphicFramePr>
          <p:cNvPr id="559" name="Table 2"/>
          <p:cNvGraphicFramePr/>
          <p:nvPr>
            <p:extLst>
              <p:ext uri="{D42A27DB-BD31-4B8C-83A1-F6EECF244321}">
                <p14:modId xmlns:p14="http://schemas.microsoft.com/office/powerpoint/2010/main" val="4006153248"/>
              </p:ext>
            </p:extLst>
          </p:nvPr>
        </p:nvGraphicFramePr>
        <p:xfrm>
          <a:off x="185632" y="1278784"/>
          <a:ext cx="8783005" cy="5024203"/>
        </p:xfrm>
        <a:graphic>
          <a:graphicData uri="http://schemas.openxmlformats.org/drawingml/2006/table">
            <a:tbl>
              <a:tblPr/>
              <a:tblGrid>
                <a:gridCol w="479411"/>
                <a:gridCol w="3481622"/>
                <a:gridCol w="903807"/>
                <a:gridCol w="2014097"/>
                <a:gridCol w="1904068"/>
              </a:tblGrid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N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 изм.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2019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Содержание </a:t>
                      </a: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площадей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объектов благоустройства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Тыс. кв. 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75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дворовых территорий, которые соответствуют современным требованиям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7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граждан, уровень комфортности проживания которых повышен за счет реализации мероприятий Программы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Чел.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12 361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238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Поддержка садоводческих товариществ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Ремонт муниципальных квартир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33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Расширение сетей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уличного освещения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71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общеобразовательных учреждений возле которых обеспечена безопасность дорожного движения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 учрежд.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Увеличение протяженности сетей газоснабжения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11,8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250920" y="1413000"/>
            <a:ext cx="8783640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80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Оказание мер дополнительной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социальной поддержки населению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городского округа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Красноуфимск.</a:t>
            </a:r>
            <a:endParaRPr lang="ru-RU" sz="180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исполнитель: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Дополнительные меры социальной поддержки населения городского округа Красноуфимск»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Вакцинопрофилактика в городском округе Красноуфимск»</a:t>
            </a:r>
            <a:r>
              <a:rPr lang="ru-RU" sz="18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«Предупреждение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распространения ВИЧ-инфекции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городском округе Красноуфимск» 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«Профилактика туберкулеза на территории городского округа Красноуфимск»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«Кадровое обеспечение учреждений здравоохранения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 образования ГО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Красноуфимск»  на 2016-2024 годы.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«Социальная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6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67" name="CustomShape 1"/>
          <p:cNvSpPr/>
          <p:nvPr/>
        </p:nvSpPr>
        <p:spPr>
          <a:xfrm>
            <a:off x="1071720" y="214200"/>
            <a:ext cx="7775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«Социальная 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1782047"/>
              </p:ext>
            </p:extLst>
          </p:nvPr>
        </p:nvGraphicFramePr>
        <p:xfrm>
          <a:off x="285840" y="1323833"/>
          <a:ext cx="8598853" cy="505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1071720" y="214200"/>
            <a:ext cx="7839367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«Социальная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72" name="Table 2"/>
          <p:cNvGraphicFramePr/>
          <p:nvPr>
            <p:extLst>
              <p:ext uri="{D42A27DB-BD31-4B8C-83A1-F6EECF244321}">
                <p14:modId xmlns:p14="http://schemas.microsoft.com/office/powerpoint/2010/main" val="1841555623"/>
              </p:ext>
            </p:extLst>
          </p:nvPr>
        </p:nvGraphicFramePr>
        <p:xfrm>
          <a:off x="178999" y="1333841"/>
          <a:ext cx="8732087" cy="5126736"/>
        </p:xfrm>
        <a:graphic>
          <a:graphicData uri="http://schemas.openxmlformats.org/drawingml/2006/table">
            <a:tbl>
              <a:tblPr/>
              <a:tblGrid>
                <a:gridCol w="4446121"/>
                <a:gridCol w="1322063"/>
                <a:gridCol w="1018830"/>
                <a:gridCol w="1097344"/>
                <a:gridCol w="847729"/>
              </a:tblGrid>
              <a:tr h="543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2019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54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граждан, получивших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материальную помощь.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54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Привиты против клещевого энцефалита дети от 15 мес. до 17 лет.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68,9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в возрасте  от 15-49 лет мероприятий первичной профилактики ВИЧ-инфекции.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 менее 92,1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 значимых объектов, оборудованных элементами доступности для маломобильных граждан.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310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получивших субсидию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проведённых торжественных, культурных, спортивных мероприятий для ветеранов, пенсионеров, инвалидов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73" name="CustomShape 3"/>
          <p:cNvSpPr/>
          <p:nvPr/>
        </p:nvSpPr>
        <p:spPr>
          <a:xfrm>
            <a:off x="2340000" y="6381720"/>
            <a:ext cx="4570560" cy="27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75" name="CustomShape 1"/>
          <p:cNvSpPr/>
          <p:nvPr/>
        </p:nvSpPr>
        <p:spPr>
          <a:xfrm>
            <a:off x="326880" y="1484280"/>
            <a:ext cx="8677440" cy="476908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lang="ru-RU" sz="16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Противодействие идеологии терроризма;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Осуществление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мероприятий по профилактике правонарушений и экстремизма;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общественной безопасности  граждан;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Противодействие экстремизму и защита граждан проживающих на территории городского округа Красноуфимск от экстремистских актов;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Гармонизация межнациональных отношений;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Предупреждение и ликвидация последствий ЧС и стихийных бедствий;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пожарной безопасности;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АПК «Безопасный город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576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2" name="Table 1"/>
          <p:cNvGraphicFramePr/>
          <p:nvPr>
            <p:extLst>
              <p:ext uri="{D42A27DB-BD31-4B8C-83A1-F6EECF244321}">
                <p14:modId xmlns:p14="http://schemas.microsoft.com/office/powerpoint/2010/main" val="2284525662"/>
              </p:ext>
            </p:extLst>
          </p:nvPr>
        </p:nvGraphicFramePr>
        <p:xfrm>
          <a:off x="150392" y="1330327"/>
          <a:ext cx="8821080" cy="4294095"/>
        </p:xfrm>
        <a:graphic>
          <a:graphicData uri="http://schemas.openxmlformats.org/drawingml/2006/table">
            <a:tbl>
              <a:tblPr/>
              <a:tblGrid>
                <a:gridCol w="5152680"/>
                <a:gridCol w="1796040"/>
                <a:gridCol w="1872360"/>
              </a:tblGrid>
              <a:tr h="91613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прогноз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69501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Оборот организаций *(по полному кругу) по видам экономической деятельности,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0" strike="noStrike" spc="-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915,5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1" strike="noStrike" kern="1200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9 855,5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99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Введено жилых домов,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11 596,0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том числе индивидуального жилья,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1" strike="noStrike" kern="1200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8 830,0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99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Уровень безработицы,  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3,61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Состоит на учете безработных, человек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1" strike="noStrike" kern="1200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697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 1 работника, рублей 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35 855,0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ru-RU" sz="1600" b="1" strike="noStrike" kern="1200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37 285,3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3" name="CustomShape 2"/>
          <p:cNvSpPr/>
          <p:nvPr/>
        </p:nvSpPr>
        <p:spPr>
          <a:xfrm>
            <a:off x="219960" y="5752080"/>
            <a:ext cx="8642520" cy="63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*</a:t>
            </a:r>
            <a:r>
              <a:rPr lang="en-US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 </a:t>
            </a:r>
            <a:r>
              <a:rPr lang="ru-RU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оборот организаций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 включается стоимость отгруженных товаров собственного производства, выполненных работ и услуг собственными силами, а также выручка от продажи приобретенных на стороне товаров (без налога на добавленную стоимость, акцизов и аналогичных обязательных платежей).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235360"/>
            <a:ext cx="8007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Основные показатели социально-экономического развития 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8818560" cy="52615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6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Профилактика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правонарушений в общественных местах. Безопасность дорожного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«Профилактика правонарушений среди несовершеннолетних и молодёжи. Предупреждение беспризорности и безнадзорности»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мер социального обслуживания, реабилитации и адаптации лиц, нуждающихся в государственной поддержке.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Ресоциализация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лиц, освободившихся из мест лишения свободы и несовершеннолетних прибывших из специализированных учреждений закрытого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Профилактика алкоголизма и наркомании на территории городского округа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Красноуфимск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идеологии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терроризма, предупреждение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экстремизма и гармонизация межнациональных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отношений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«Участие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общественных объединений и населения городского округа Красноуфимск в обеспечении правопорядка в общественных местах и в работе с подростками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молодежью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«Противодействие терроризму, минимизация и (или) ликвидация проявлений терроризма, а также последствий чр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езвычайных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ситуаций и стихийных бедствий. Обеспечение пожарной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безопасности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развитие на территории городского округа Красноуфимск АПК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«Безопасный город»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3839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1071720" y="214200"/>
            <a:ext cx="763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«Обеспечение безопасности жизнедеятельности населения городского округа Красноуфимск» на 2016 -2022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82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73865741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endParaRPr lang="ru-RU" sz="2000" b="0" strike="noStrike" spc="-1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2016 -2022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2957629250"/>
              </p:ext>
            </p:extLst>
          </p:nvPr>
        </p:nvGraphicFramePr>
        <p:xfrm>
          <a:off x="254520" y="1342800"/>
          <a:ext cx="8784720" cy="4966561"/>
        </p:xfrm>
        <a:graphic>
          <a:graphicData uri="http://schemas.openxmlformats.org/drawingml/2006/table">
            <a:tbl>
              <a:tblPr/>
              <a:tblGrid>
                <a:gridCol w="4655683"/>
                <a:gridCol w="1147157"/>
                <a:gridCol w="1024920"/>
                <a:gridCol w="1062000"/>
                <a:gridCol w="894960"/>
              </a:tblGrid>
              <a:tr h="708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2019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6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ГО Красноуфимск информированием об опасности потребления н/с и психотропных веществ, о доступных мерах профилактики, создание мотивации на раннее обращение за медицинской помощью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6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проведенных информационных, пропагандистских, просветительных мероприятий, семинаров, лекций, бесед, круглых столов, встреч для граждан городского округа и общественных объединений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13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преступлений раскрытых с применением технических средств АПК «Безопасный город»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4931413" cy="156820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Повышение уровня комфорта городской среды для улучшения условий проживания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населения городского округа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Красноуфимск</a:t>
            </a: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Ответственный исполнитель: </a:t>
            </a:r>
            <a:endParaRPr lang="ru-RU" sz="1600" spc="-1" dirty="0"/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Администрация городского округа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Красноуфимск</a:t>
            </a:r>
            <a:endParaRPr lang="ru-RU" sz="160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10955"/>
            <a:ext cx="77702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Формирование современной городской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среды на территории 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2018 – 2024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87633545"/>
              </p:ext>
            </p:extLst>
          </p:nvPr>
        </p:nvGraphicFramePr>
        <p:xfrm>
          <a:off x="285840" y="2993720"/>
          <a:ext cx="4812253" cy="338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За три года Красноуфимск благоустроили на ₽64 млн: что построят ещё? |  Уральский мериди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69" y="3901359"/>
            <a:ext cx="3467328" cy="2311552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За три года Красноуфимск благоустроили на ₽64 млн: что построят ещё? |  Уральский мериди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69" y="1436700"/>
            <a:ext cx="3467328" cy="2311552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76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71720" y="183736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«Формирование современной городской среды на территории городского округа Красноуфимск» на 2018 – 2024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годы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58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668829083"/>
              </p:ext>
            </p:extLst>
          </p:nvPr>
        </p:nvGraphicFramePr>
        <p:xfrm>
          <a:off x="254520" y="1342801"/>
          <a:ext cx="8784720" cy="5134582"/>
        </p:xfrm>
        <a:graphic>
          <a:graphicData uri="http://schemas.openxmlformats.org/drawingml/2006/table">
            <a:tbl>
              <a:tblPr/>
              <a:tblGrid>
                <a:gridCol w="4655683"/>
                <a:gridCol w="1147157"/>
                <a:gridCol w="1024920"/>
                <a:gridCol w="1062000"/>
                <a:gridCol w="894960"/>
              </a:tblGrid>
              <a:tr h="456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2019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456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60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60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к общей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21,6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60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r>
                        <a:rPr lang="ru-RU" sz="1600" b="0" strike="noStrike" spc="-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приходящихся на 1 жителя муниципального образования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0,462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0,783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456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разработанной сметно-проектной документации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456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трудоспособного населения, принявшего участие в рейтинговом голосовании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13 980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6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1109880" y="214200"/>
            <a:ext cx="759924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Расходы бюджета с учетом интересов целевых групп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32400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90" name="Table 2"/>
          <p:cNvGraphicFramePr/>
          <p:nvPr>
            <p:extLst>
              <p:ext uri="{D42A27DB-BD31-4B8C-83A1-F6EECF244321}">
                <p14:modId xmlns:p14="http://schemas.microsoft.com/office/powerpoint/2010/main" val="4223198342"/>
              </p:ext>
            </p:extLst>
          </p:nvPr>
        </p:nvGraphicFramePr>
        <p:xfrm>
          <a:off x="179280" y="1302204"/>
          <a:ext cx="8760600" cy="5425440"/>
        </p:xfrm>
        <a:graphic>
          <a:graphicData uri="http://schemas.openxmlformats.org/drawingml/2006/table">
            <a:tbl>
              <a:tblPr/>
              <a:tblGrid>
                <a:gridCol w="2075405"/>
                <a:gridCol w="1878904"/>
                <a:gridCol w="2066795"/>
                <a:gridCol w="1027134"/>
                <a:gridCol w="851770"/>
                <a:gridCol w="860592"/>
              </a:tblGrid>
              <a:tr h="4932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49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2019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90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Почетные граждане г. Красноуфимска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 - 3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человека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- 1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Ежемесячная денежная выплата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310,8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883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Молодые семьи 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 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семьи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 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семья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Социальные выплаты  на приобретение(строительство) жилого помещения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4 212,0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1 468,8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1 468,8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541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Ветераны, труженики тыла, реабилитированные граждане и граждане, пострадавшие от политических репрессий и иные слабозащищенные категории граждан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 –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6 771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г. –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6 810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Компенсации расходов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оплату жилого помещения и коммунальных услуг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83 585,4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76 689,5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73 185,4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1109880" y="214200"/>
            <a:ext cx="759924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Расходы бюджета с учетом интересов целевых групп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92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32400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93" name="Table 2"/>
          <p:cNvGraphicFramePr/>
          <p:nvPr>
            <p:extLst>
              <p:ext uri="{D42A27DB-BD31-4B8C-83A1-F6EECF244321}">
                <p14:modId xmlns:p14="http://schemas.microsoft.com/office/powerpoint/2010/main" val="441183011"/>
              </p:ext>
            </p:extLst>
          </p:nvPr>
        </p:nvGraphicFramePr>
        <p:xfrm>
          <a:off x="179280" y="1268280"/>
          <a:ext cx="8784720" cy="5145046"/>
        </p:xfrm>
        <a:graphic>
          <a:graphicData uri="http://schemas.openxmlformats.org/drawingml/2006/table">
            <a:tbl>
              <a:tblPr/>
              <a:tblGrid>
                <a:gridCol w="3312360"/>
                <a:gridCol w="936000"/>
                <a:gridCol w="2197440"/>
                <a:gridCol w="780480"/>
                <a:gridCol w="779040"/>
                <a:gridCol w="779400"/>
              </a:tblGrid>
              <a:tr h="762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539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2019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</a:tr>
              <a:tr h="2096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Пользователи жилого помещения в государственном или муниципальном жилищном фонде; наниматели жилого помещения по договору найма в частном жилищном фонде; члены жилищного или жилищно-строительного кооператива; собственники жилого помещения (квартиры, жилого дома, части квартиры или жилого дома)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г. –  1 180 семей 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–  1 214 семей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Субсидии на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оплату жилого помещения и коммунальных услуг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21 806,6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21 647,7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20 983,7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8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попавшие в трудную жизненную ситуацию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г. - 102 чел.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- 88 чел.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62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–  18 740 чел.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Частичное освобождение от платы за коммунальные</a:t>
                      </a:r>
                      <a:r>
                        <a:rPr lang="ru-RU" sz="14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10 673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10 673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Table 1"/>
          <p:cNvGraphicFramePr/>
          <p:nvPr>
            <p:extLst>
              <p:ext uri="{D42A27DB-BD31-4B8C-83A1-F6EECF244321}">
                <p14:modId xmlns:p14="http://schemas.microsoft.com/office/powerpoint/2010/main" val="4050658043"/>
              </p:ext>
            </p:extLst>
          </p:nvPr>
        </p:nvGraphicFramePr>
        <p:xfrm>
          <a:off x="179280" y="1299008"/>
          <a:ext cx="8784720" cy="5092741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882840"/>
                <a:gridCol w="1901880"/>
              </a:tblGrid>
              <a:tr h="477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</a:tr>
              <a:tr h="630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дорожного движения вблизи образовательных учреждений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6 598,3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дорог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микрорайон Северный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13 076,3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</a:t>
                      </a:r>
                      <a:r>
                        <a:rPr lang="ru-RU" sz="1600" strike="noStrike" kern="1200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Интернациональной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63 158,0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8965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проектно-сметной </a:t>
                      </a: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документации,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экспертиза проектов, комплексное благоустройство общественной территории набережная р. Уфа (2 этап)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37 235,2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30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газораспределительной сети в микрорайоне «Горняк» г. Красноуфимска Свердловской области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467,3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 </a:t>
                      </a: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дамб на р. Уфа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11 750,0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30 781,7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ремонт учреждений образования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0" strike="noStrike" spc="-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856,6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30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kern="1200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проектно-сметной документации по благоустройству ул. Советская</a:t>
                      </a:r>
                      <a:endParaRPr lang="ru-RU" sz="1600" b="0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2 226,3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sp>
        <p:nvSpPr>
          <p:cNvPr id="595" name="CustomShape 2"/>
          <p:cNvSpPr/>
          <p:nvPr/>
        </p:nvSpPr>
        <p:spPr>
          <a:xfrm>
            <a:off x="1071720" y="214200"/>
            <a:ext cx="72709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Финансирование социально-значимых проектов 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2020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году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Table 1"/>
          <p:cNvGraphicFramePr/>
          <p:nvPr>
            <p:extLst>
              <p:ext uri="{D42A27DB-BD31-4B8C-83A1-F6EECF244321}">
                <p14:modId xmlns:p14="http://schemas.microsoft.com/office/powerpoint/2010/main" val="4123003280"/>
              </p:ext>
            </p:extLst>
          </p:nvPr>
        </p:nvGraphicFramePr>
        <p:xfrm>
          <a:off x="179280" y="1268280"/>
          <a:ext cx="8784720" cy="443692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715080"/>
                <a:gridCol w="2069640"/>
              </a:tblGrid>
              <a:tr h="5629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</a:tr>
              <a:tr h="490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образовательных учреждений к новому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учебному году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2 668,0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4906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«Среднее общеобразовательное учреждение на 550 мест» в г. Красноуфимска Свердловской области»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149 866,6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4906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антитеррористической безопасности в образовательных учреждениях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311,3</a:t>
                      </a:r>
                      <a:endParaRPr lang="ru-RU" sz="160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780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новых мест (площадок) сбора твёрдых коммунальных отходов и содержание ранее созданных мест сбора твёрдых коммунальных отходов на территории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3 403,5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5455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выплаты молодым семьям на приобретение (строительство) жилого помещения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5839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помещений, муниципального служебного фонда для специалистов с высшим образованием по наиболее востребованным специальностям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6 436,8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sp>
        <p:nvSpPr>
          <p:cNvPr id="598" name="CustomShape 2"/>
          <p:cNvSpPr/>
          <p:nvPr/>
        </p:nvSpPr>
        <p:spPr>
          <a:xfrm>
            <a:off x="1071720" y="214200"/>
            <a:ext cx="72709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Финансирование социально-значимых проектов в  2019 году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9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https://sun9-6.userapi.com/c858420/v858420073/142d48/-QqQKth3yS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21" b="9582"/>
          <a:stretch/>
        </p:blipFill>
        <p:spPr bwMode="auto">
          <a:xfrm flipH="1">
            <a:off x="179388" y="3971193"/>
            <a:ext cx="3129368" cy="244951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5" t="19618" b="5198"/>
          <a:stretch/>
        </p:blipFill>
        <p:spPr>
          <a:xfrm>
            <a:off x="179388" y="1367072"/>
            <a:ext cx="3129368" cy="247159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4267200" y="6324600"/>
            <a:ext cx="6096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124075" y="333375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Инициативные проекты </a:t>
            </a:r>
            <a:r>
              <a:rPr lang="ru-RU" altLang="ru-RU" b="1" dirty="0">
                <a:latin typeface="Times New Roman" panose="02020603050405020304" pitchFamily="18" charset="0"/>
              </a:rPr>
              <a:t>городского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округа Красноуфимск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221643"/>
              </p:ext>
            </p:extLst>
          </p:nvPr>
        </p:nvGraphicFramePr>
        <p:xfrm>
          <a:off x="3347864" y="1346682"/>
          <a:ext cx="5616624" cy="512174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8232"/>
                <a:gridCol w="3528392"/>
              </a:tblGrid>
              <a:tr h="732621"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Инициаторы проекта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Родители</a:t>
                      </a:r>
                      <a:r>
                        <a:rPr lang="ru-RU" sz="1200" b="0" baseline="0" dirty="0" smtClean="0"/>
                        <a:t> (законные представители) обучающихся отделения «Тхэквондо (ВТФ)» МАУ ДО ДЮСШ городского округа Красноуфимск</a:t>
                      </a:r>
                      <a:endParaRPr lang="ru-RU" sz="1200" b="0" dirty="0"/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Полное наименование проекта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«Обновление</a:t>
                      </a:r>
                      <a:r>
                        <a:rPr lang="ru-RU" sz="1200" baseline="0" dirty="0" smtClean="0"/>
                        <a:t> материально-технической базы отделения «Тхэквондо (ВТФ)» МАУ ДО ДЮСШ городского округа Красноуфимск</a:t>
                      </a:r>
                      <a:r>
                        <a:rPr lang="ru-RU" sz="120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</a:tr>
              <a:tr h="35659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Тип проекта</a:t>
                      </a:r>
                      <a:r>
                        <a:rPr lang="ru-RU" sz="1200" baseline="0" dirty="0" smtClean="0"/>
                        <a:t> (сфера реализации проекта)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Дополнительное образование детей</a:t>
                      </a:r>
                      <a:endParaRPr lang="ru-RU" sz="1200" dirty="0"/>
                    </a:p>
                  </a:txBody>
                  <a:tcPr/>
                </a:tc>
              </a:tr>
              <a:tr h="7326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Финансирование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Общая</a:t>
                      </a:r>
                      <a:r>
                        <a:rPr lang="ru-RU" sz="1200" baseline="0" dirty="0" smtClean="0"/>
                        <a:t> стоимость проекта – 985,97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., в </a:t>
                      </a:r>
                      <a:r>
                        <a:rPr lang="ru-RU" sz="1200" baseline="0" dirty="0" err="1" smtClean="0"/>
                        <a:t>т.ч</a:t>
                      </a:r>
                      <a:r>
                        <a:rPr lang="ru-RU" sz="1200" baseline="0" dirty="0" smtClean="0"/>
                        <a:t>.: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субсидии – 450,0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местного бюджета – 400,97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ИП – 90,0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населения – 45,0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  <a:endParaRPr lang="ru-RU" sz="1200" dirty="0" smtClean="0"/>
                    </a:p>
                  </a:txBody>
                  <a:tcPr/>
                </a:tc>
              </a:tr>
              <a:tr h="272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Количество жителей,</a:t>
                      </a:r>
                      <a:r>
                        <a:rPr lang="ru-RU" sz="1200" baseline="0" dirty="0" smtClean="0"/>
                        <a:t> принявших участие в обсуждении проекта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 человек</a:t>
                      </a:r>
                      <a:endParaRPr lang="ru-RU" sz="1200" dirty="0"/>
                    </a:p>
                  </a:txBody>
                  <a:tcPr/>
                </a:tc>
              </a:tr>
              <a:tr h="13672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Количество </a:t>
                      </a:r>
                      <a:r>
                        <a:rPr lang="ru-RU" sz="1200" dirty="0" err="1" smtClean="0"/>
                        <a:t>благополучателей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1207 человек</a:t>
                      </a:r>
                      <a:endParaRPr lang="ru-RU" sz="1200" dirty="0"/>
                    </a:p>
                  </a:txBody>
                  <a:tcPr/>
                </a:tc>
              </a:tr>
              <a:tr h="7326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Планируемые результаты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Проектом предусмотрено приобретение спортивного оборудования и инвентаря для</a:t>
                      </a:r>
                      <a:r>
                        <a:rPr lang="ru-RU" sz="1200" baseline="0" dirty="0" smtClean="0"/>
                        <a:t> обучающихся </a:t>
                      </a:r>
                      <a:r>
                        <a:rPr lang="ru-RU" sz="1200" b="0" baseline="0" dirty="0" smtClean="0"/>
                        <a:t>отделения «Тхэквондо (ВТФ)» 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753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Table 1"/>
          <p:cNvGraphicFramePr/>
          <p:nvPr>
            <p:extLst>
              <p:ext uri="{D42A27DB-BD31-4B8C-83A1-F6EECF244321}">
                <p14:modId xmlns:p14="http://schemas.microsoft.com/office/powerpoint/2010/main" val="4276315293"/>
              </p:ext>
            </p:extLst>
          </p:nvPr>
        </p:nvGraphicFramePr>
        <p:xfrm>
          <a:off x="285840" y="1557360"/>
          <a:ext cx="8629200" cy="4749480"/>
        </p:xfrm>
        <a:graphic>
          <a:graphicData uri="http://schemas.openxmlformats.org/drawingml/2006/table">
            <a:tbl>
              <a:tblPr/>
              <a:tblGrid>
                <a:gridCol w="5210085"/>
                <a:gridCol w="1219200"/>
                <a:gridCol w="1143000"/>
                <a:gridCol w="1056915"/>
              </a:tblGrid>
              <a:tr h="922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2019 год 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год план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13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Дошкольное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31 960,4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34 342,43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34 818,7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35 522,0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36 085,8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38 073,9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Дополнительное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35 679,0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39 105,4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38 029,1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 (работники культуры)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36 777,0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38 003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38 006,51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297" name="CustomShape 2"/>
          <p:cNvSpPr/>
          <p:nvPr/>
        </p:nvSpPr>
        <p:spPr>
          <a:xfrm>
            <a:off x="1071720" y="214200"/>
            <a:ext cx="7636741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Уровень средней заработной платы отдельных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категорий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работников бюджетной сферы в ГО Красноуфимск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29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8104680" y="6381720"/>
            <a:ext cx="70740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Рубли 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348800"/>
            <a:ext cx="345276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Публикуются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средствах массовой информации; 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Выносятся на публичные слушания в сроки, определенные бюджетным Законодательством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ytimg.com/vi/idRtuir1BL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00" y="1348800"/>
            <a:ext cx="5462912" cy="30728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04839" y="5151397"/>
            <a:ext cx="8398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 на официальном сайте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 интернет;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37022"/>
            <a:ext cx="77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</a:rPr>
              <a:t>Способы участия граждан в общественном обсуждении проекта бюджета и отчета о его исполнении:</a:t>
            </a:r>
            <a:endParaRPr lang="ru-RU" spc="-1" dirty="0"/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670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071720" y="214200"/>
            <a:ext cx="7876080" cy="68929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Муниципальный </a:t>
            </a:r>
            <a:r>
              <a:rPr lang="ru-RU" sz="33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долг</a:t>
            </a:r>
            <a:endParaRPr lang="ru-RU" sz="33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0787942"/>
              </p:ext>
            </p:extLst>
          </p:nvPr>
        </p:nvGraphicFramePr>
        <p:xfrm>
          <a:off x="4548734" y="1346895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03043539"/>
              </p:ext>
            </p:extLst>
          </p:nvPr>
        </p:nvGraphicFramePr>
        <p:xfrm>
          <a:off x="312840" y="1374221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0789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2729880" y="285840"/>
            <a:ext cx="3671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Контактная информация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6" name="CustomShape 2"/>
          <p:cNvSpPr/>
          <p:nvPr/>
        </p:nvSpPr>
        <p:spPr>
          <a:xfrm>
            <a:off x="238680" y="928800"/>
            <a:ext cx="540900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Начальник финансового управления: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Андронова Валентина Владимировна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237600" y="1643040"/>
            <a:ext cx="50079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Адрес: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Красноуфимск ул. Советская 25, каб. 219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224640" y="2428920"/>
            <a:ext cx="22982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Телефон, Факс: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5-08-78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9" name="CustomShape 5"/>
          <p:cNvSpPr/>
          <p:nvPr/>
        </p:nvSpPr>
        <p:spPr>
          <a:xfrm>
            <a:off x="229680" y="3143160"/>
            <a:ext cx="38696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 электронной почты: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fin-upr-krsk@yandex.ru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0" name="CustomShape 6"/>
          <p:cNvSpPr/>
          <p:nvPr/>
        </p:nvSpPr>
        <p:spPr>
          <a:xfrm>
            <a:off x="234720" y="3929040"/>
            <a:ext cx="38512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Режим работы: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8:30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17:45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(Пт.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16:30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)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Перерыв на обед 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13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14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Выходные Сб, Вс.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214200" y="2071800"/>
            <a:ext cx="8713800" cy="23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164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Бюджет для граждан подготовлен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Администрацией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и финансовым управлением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</a:t>
            </a: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Информация размещена на сайте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</a:t>
            </a:r>
            <a:r>
              <a:rPr lang="en-US" sz="2000" b="1" u="sng" strike="noStrike" spc="-1" dirty="0">
                <a:solidFill>
                  <a:srgbClr val="00A3D6"/>
                </a:solidFill>
                <a:uFillTx/>
                <a:latin typeface="Georgia"/>
                <a:ea typeface="DejaVu Sans"/>
                <a:hlinkClick r:id="rId2"/>
              </a:rPr>
              <a:t>go-kruf.midural.ru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71720" y="310545"/>
            <a:ext cx="822816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Основные параметры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бюджета</a:t>
            </a:r>
            <a:r>
              <a:rPr lang="en-US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</a:p>
        </p:txBody>
      </p:sp>
      <p:graphicFrame>
        <p:nvGraphicFramePr>
          <p:cNvPr id="301" name="Table 2"/>
          <p:cNvGraphicFramePr/>
          <p:nvPr>
            <p:extLst>
              <p:ext uri="{D42A27DB-BD31-4B8C-83A1-F6EECF244321}">
                <p14:modId xmlns:p14="http://schemas.microsoft.com/office/powerpoint/2010/main" val="2005247863"/>
              </p:ext>
            </p:extLst>
          </p:nvPr>
        </p:nvGraphicFramePr>
        <p:xfrm>
          <a:off x="457200" y="1604520"/>
          <a:ext cx="8229240" cy="48574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57040"/>
                <a:gridCol w="2057040"/>
                <a:gridCol w="2057040"/>
                <a:gridCol w="2058120"/>
              </a:tblGrid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факт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факт</a:t>
                      </a: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1 604 469,7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1 847 </a:t>
                      </a: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053,6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1 816 309,8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504 488,8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493 189,6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465 960,3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1 099 980,9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1 353 864,0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1 350 349,5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1 633 545,6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1 880 615,1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1 804 735,2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(–)/ профицит(+)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-29 075,9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-33 561,5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11 574,6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pic>
        <p:nvPicPr>
          <p:cNvPr id="302" name="Рисунок 7_0" descr="1410339261_allday_10.jpg"/>
          <p:cNvPicPr/>
          <p:nvPr/>
        </p:nvPicPr>
        <p:blipFill>
          <a:blip r:embed="rId2"/>
          <a:stretch/>
        </p:blipFill>
        <p:spPr>
          <a:xfrm>
            <a:off x="285840" y="21456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12514</TotalTime>
  <Words>6607</Words>
  <Application>Microsoft Office PowerPoint</Application>
  <PresentationFormat>Экран (4:3)</PresentationFormat>
  <Paragraphs>1219</Paragraphs>
  <Slides>83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83</vt:i4>
      </vt:variant>
    </vt:vector>
  </HeadingPairs>
  <TitlesOfParts>
    <vt:vector size="97" baseType="lpstr">
      <vt:lpstr>Microsoft YaHei</vt:lpstr>
      <vt:lpstr>Arial</vt:lpstr>
      <vt:lpstr>DejaVu Sans</vt:lpstr>
      <vt:lpstr>Georgia</vt:lpstr>
      <vt:lpstr>Raavi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VR</dc:creator>
  <dc:description/>
  <cp:lastModifiedBy>OlgaArapova</cp:lastModifiedBy>
  <cp:revision>1131</cp:revision>
  <cp:lastPrinted>2021-09-24T10:44:18Z</cp:lastPrinted>
  <dcterms:created xsi:type="dcterms:W3CDTF">2014-11-27T04:32:35Z</dcterms:created>
  <dcterms:modified xsi:type="dcterms:W3CDTF">2021-09-24T11:16:53Z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75</vt:i4>
  </property>
</Properties>
</file>